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6" r:id="rId3"/>
    <p:sldId id="257" r:id="rId4"/>
    <p:sldId id="258" r:id="rId5"/>
    <p:sldId id="259" r:id="rId6"/>
    <p:sldId id="260" r:id="rId7"/>
    <p:sldId id="272" r:id="rId8"/>
    <p:sldId id="273" r:id="rId9"/>
    <p:sldId id="274" r:id="rId10"/>
    <p:sldId id="275" r:id="rId11"/>
    <p:sldId id="266" r:id="rId12"/>
    <p:sldId id="267" r:id="rId13"/>
    <p:sldId id="268" r:id="rId14"/>
    <p:sldId id="269" r:id="rId15"/>
    <p:sldId id="270" r:id="rId16"/>
    <p:sldId id="261" r:id="rId17"/>
    <p:sldId id="262" r:id="rId18"/>
    <p:sldId id="263" r:id="rId19"/>
    <p:sldId id="264" r:id="rId20"/>
    <p:sldId id="271"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C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0CFEF2AE-BB26-4D4F-9B56-E9A7110BC938}" type="datetimeFigureOut">
              <a:rPr lang="ru-RU"/>
              <a:pPr>
                <a:defRPr/>
              </a:pPr>
              <a:t>15.09.2016</a:t>
            </a:fld>
            <a:endParaRPr lang="ru-RU" dirty="0"/>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D1DB5C66-78D7-4202-AA5D-B1497E072178}"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CCA0E9A-D645-4F2E-8BFC-EF217EDBF126}" type="datetimeFigureOut">
              <a:rPr lang="ru-RU"/>
              <a:pPr>
                <a:defRPr/>
              </a:pPr>
              <a:t>15.09.2016</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45A489D-E54E-4F46-9FCC-C957AC91020F}"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3772C4A-47FD-4CDE-8FC3-D74604DA36E4}" type="datetimeFigureOut">
              <a:rPr lang="ru-RU"/>
              <a:pPr>
                <a:defRPr/>
              </a:pPr>
              <a:t>15.09.2016</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D272CC7-7E9B-42F7-BE48-1663B8728250}"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82B1719-8262-4C61-A9C4-EC6D30826A57}" type="datetimeFigureOut">
              <a:rPr lang="ru-RU"/>
              <a:pPr>
                <a:defRPr/>
              </a:pPr>
              <a:t>15.09.2016</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D26A491-3502-4801-93AB-2BA7BDEF28D5}"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ECDA610-3245-421F-90C6-FC1A9EE27ACC}" type="datetimeFigureOut">
              <a:rPr lang="ru-RU"/>
              <a:pPr>
                <a:defRPr/>
              </a:pPr>
              <a:t>15.09.2016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277BB4-2B8F-41FC-8D7F-22043AAB1EEA}"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37A4E7A2-9412-4681-BC04-8F09C637B7D2}" type="datetimeFigureOut">
              <a:rPr lang="ru-RU"/>
              <a:pPr>
                <a:defRPr/>
              </a:pPr>
              <a:t>15.09.2016</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3050DC9-F501-4D84-BD72-BC9E2320155E}"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4B9F06AE-681F-496A-A566-9998462CEAF4}" type="datetimeFigureOut">
              <a:rPr lang="ru-RU"/>
              <a:pPr>
                <a:defRPr/>
              </a:pPr>
              <a:t>15.09.2016</a:t>
            </a:fld>
            <a:endParaRPr lang="ru-RU" dirty="0"/>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5EA5B712-AEF1-4086-A1C5-90E44A4E107C}"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B9768D71-731E-4117-9A44-5549E84655D4}" type="datetimeFigureOut">
              <a:rPr lang="ru-RU"/>
              <a:pPr>
                <a:defRPr/>
              </a:pPr>
              <a:t>15.09.2016</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FC59CB13-AEB6-44AC-AF8F-9F4AE3E6AF20}"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1B7BE07-D885-4BE1-BC48-FE498B67A4D8}" type="datetimeFigureOut">
              <a:rPr lang="ru-RU"/>
              <a:pPr>
                <a:defRPr/>
              </a:pPr>
              <a:t>15.09.2016</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6070DF6-0CB2-4E2C-9304-B0369878A7E3}"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955E396C-FAE5-40F7-A193-36143A527D76}" type="datetimeFigureOut">
              <a:rPr lang="ru-RU"/>
              <a:pPr>
                <a:defRPr/>
              </a:pPr>
              <a:t>15.09.2016</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8EAC6FBB-0AAB-4F53-89C1-014FD16F32C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C67AA8DB-83B5-4DD5-8A5F-6C13B506230F}" type="datetimeFigureOut">
              <a:rPr lang="ru-RU"/>
              <a:pPr>
                <a:defRPr/>
              </a:pPr>
              <a:t>15.09.2016</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44FCB397-3185-4F60-890B-581F5CD8B5DC}"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E0517052-4B6C-4354-9719-4F6FE4568549}" type="datetimeFigureOut">
              <a:rPr lang="ru-RU"/>
              <a:pPr>
                <a:defRPr/>
              </a:pPr>
              <a:t>15.09.2016</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5EB7F6B0-80DF-4A8E-8C1B-5E0CD887B964}" type="slidenum">
              <a:rPr lang="ru-RU"/>
              <a:pPr>
                <a:defRPr/>
              </a:pPr>
              <a:t>‹#›</a:t>
            </a:fld>
            <a:endParaRPr lang="ru-RU" dirty="0"/>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743" r:id="rId1"/>
    <p:sldLayoutId id="2147483735" r:id="rId2"/>
    <p:sldLayoutId id="2147483744" r:id="rId3"/>
    <p:sldLayoutId id="2147483736" r:id="rId4"/>
    <p:sldLayoutId id="2147483737" r:id="rId5"/>
    <p:sldLayoutId id="2147483738" r:id="rId6"/>
    <p:sldLayoutId id="2147483739" r:id="rId7"/>
    <p:sldLayoutId id="2147483740" r:id="rId8"/>
    <p:sldLayoutId id="2147483745" r:id="rId9"/>
    <p:sldLayoutId id="2147483741" r:id="rId10"/>
    <p:sldLayoutId id="214748374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3">
                <a:lumMod val="75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643314"/>
            <a:ext cx="7851648" cy="1828800"/>
          </a:xfrm>
        </p:spPr>
        <p:txBody>
          <a:bodyPr>
            <a:noAutofit/>
          </a:bodyPr>
          <a:lstStyle/>
          <a:p>
            <a:pPr fontAlgn="auto">
              <a:spcAft>
                <a:spcPts val="0"/>
              </a:spcAft>
              <a:defRPr/>
            </a:pPr>
            <a:r>
              <a:rPr lang="de-DE" sz="2800" dirty="0" smtClean="0">
                <a:solidFill>
                  <a:srgbClr val="FFC000"/>
                </a:solidFill>
              </a:rPr>
              <a:t>Die </a:t>
            </a:r>
            <a:r>
              <a:rPr lang="de-DE" sz="2800" dirty="0" smtClean="0">
                <a:solidFill>
                  <a:srgbClr val="FFC000"/>
                </a:solidFill>
              </a:rPr>
              <a:t>Massenmedien</a:t>
            </a:r>
            <a:r>
              <a:rPr lang="ru-RU" sz="2800" dirty="0" smtClean="0">
                <a:solidFill>
                  <a:srgbClr val="FFC000"/>
                </a:solidFill>
              </a:rPr>
              <a:t/>
            </a:r>
            <a:br>
              <a:rPr lang="ru-RU" sz="2800" dirty="0" smtClean="0">
                <a:solidFill>
                  <a:srgbClr val="FFC000"/>
                </a:solidFill>
              </a:rPr>
            </a:br>
            <a:r>
              <a:rPr lang="ru-RU" sz="2800" dirty="0">
                <a:solidFill>
                  <a:srgbClr val="FFC000"/>
                </a:solidFill>
              </a:rPr>
              <a:t/>
            </a:r>
            <a:br>
              <a:rPr lang="ru-RU" sz="2800" dirty="0">
                <a:solidFill>
                  <a:srgbClr val="FFC000"/>
                </a:solidFill>
              </a:rPr>
            </a:br>
            <a:r>
              <a:rPr lang="ru-RU" sz="2800" dirty="0">
                <a:solidFill>
                  <a:srgbClr val="FFC000"/>
                </a:solidFill>
              </a:rPr>
              <a:t>МБОУ «Средняя общеобразовательная школа с. </a:t>
            </a:r>
            <a:r>
              <a:rPr lang="ru-RU" sz="2800" dirty="0" err="1">
                <a:solidFill>
                  <a:srgbClr val="FFC000"/>
                </a:solidFill>
              </a:rPr>
              <a:t>Петрунь</a:t>
            </a:r>
            <a:r>
              <a:rPr lang="ru-RU" sz="2800" dirty="0">
                <a:solidFill>
                  <a:srgbClr val="FFC000"/>
                </a:solidFill>
              </a:rPr>
              <a:t>», г. Инта, Республика </a:t>
            </a:r>
            <a:r>
              <a:rPr lang="ru-RU" sz="2800" dirty="0" smtClean="0">
                <a:solidFill>
                  <a:srgbClr val="FFC000"/>
                </a:solidFill>
              </a:rPr>
              <a:t>Коми</a:t>
            </a:r>
            <a:br>
              <a:rPr lang="ru-RU" sz="2800" dirty="0" smtClean="0">
                <a:solidFill>
                  <a:srgbClr val="FFC000"/>
                </a:solidFill>
              </a:rPr>
            </a:br>
            <a:r>
              <a:rPr lang="ru-RU" sz="2800" dirty="0">
                <a:solidFill>
                  <a:srgbClr val="FFC000"/>
                </a:solidFill>
              </a:rPr>
              <a:t/>
            </a:r>
            <a:br>
              <a:rPr lang="ru-RU" sz="2800" dirty="0">
                <a:solidFill>
                  <a:srgbClr val="FFC000"/>
                </a:solidFill>
              </a:rPr>
            </a:br>
            <a:r>
              <a:rPr lang="ru-RU" sz="2800" dirty="0" err="1">
                <a:solidFill>
                  <a:srgbClr val="FFC000"/>
                </a:solidFill>
              </a:rPr>
              <a:t>Хозяинова</a:t>
            </a:r>
            <a:r>
              <a:rPr lang="ru-RU" sz="2800" dirty="0">
                <a:solidFill>
                  <a:srgbClr val="FFC000"/>
                </a:solidFill>
              </a:rPr>
              <a:t> Галина </a:t>
            </a:r>
            <a:r>
              <a:rPr lang="ru-RU" sz="2800" dirty="0" smtClean="0">
                <a:solidFill>
                  <a:srgbClr val="FFC000"/>
                </a:solidFill>
              </a:rPr>
              <a:t>Петровна,</a:t>
            </a:r>
            <a:br>
              <a:rPr lang="ru-RU" sz="2800" dirty="0" smtClean="0">
                <a:solidFill>
                  <a:srgbClr val="FFC000"/>
                </a:solidFill>
              </a:rPr>
            </a:br>
            <a:r>
              <a:rPr lang="ru-RU" sz="2800" dirty="0">
                <a:solidFill>
                  <a:srgbClr val="FFC000"/>
                </a:solidFill>
              </a:rPr>
              <a:t/>
            </a:r>
            <a:br>
              <a:rPr lang="ru-RU" sz="2800" dirty="0">
                <a:solidFill>
                  <a:srgbClr val="FFC000"/>
                </a:solidFill>
              </a:rPr>
            </a:br>
            <a:r>
              <a:rPr lang="ru-RU" sz="2800" dirty="0" smtClean="0">
                <a:solidFill>
                  <a:srgbClr val="FFC000"/>
                </a:solidFill>
              </a:rPr>
              <a:t>учитель </a:t>
            </a:r>
            <a:r>
              <a:rPr lang="ru-RU" sz="2800" dirty="0">
                <a:solidFill>
                  <a:srgbClr val="FFC000"/>
                </a:solidFill>
              </a:rPr>
              <a:t>немецкого языка</a:t>
            </a:r>
            <a:br>
              <a:rPr lang="ru-RU" sz="2800" dirty="0">
                <a:solidFill>
                  <a:srgbClr val="FFC000"/>
                </a:solidFill>
              </a:rPr>
            </a:br>
            <a:endParaRPr lang="ru-RU" sz="2800" dirty="0">
              <a:solidFill>
                <a:srgbClr val="FFC0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862678">
            <a:off x="550457" y="2012003"/>
            <a:ext cx="8305800" cy="2606478"/>
          </a:xfrm>
        </p:spPr>
        <p:txBody>
          <a:bodyPr>
            <a:normAutofit fontScale="90000"/>
          </a:bodyPr>
          <a:lstStyle/>
          <a:p>
            <a:pPr fontAlgn="auto">
              <a:spcAft>
                <a:spcPts val="0"/>
              </a:spcAft>
              <a:defRPr/>
            </a:pPr>
            <a:r>
              <a:rPr lang="de-DE" sz="6600" dirty="0" smtClean="0"/>
              <a:t>Die deutschen Zeitungen und Zeitschriften</a:t>
            </a:r>
            <a:r>
              <a:rPr lang="ru-RU" sz="6600" dirty="0" smtClean="0"/>
              <a:t>:</a:t>
            </a:r>
            <a:endParaRPr lang="ru-RU" sz="6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0160254_0253.jpg"/>
          <p:cNvPicPr>
            <a:picLocks noChangeAspect="1"/>
          </p:cNvPicPr>
          <p:nvPr/>
        </p:nvPicPr>
        <p:blipFill>
          <a:blip r:embed="rId2" cstate="email"/>
          <a:stretch>
            <a:fillRect/>
          </a:stretch>
        </p:blipFill>
        <p:spPr>
          <a:xfrm>
            <a:off x="0" y="247650"/>
            <a:ext cx="9144000" cy="66103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Рисунок 3" descr="IMG_20160254_0242.jpg"/>
          <p:cNvPicPr>
            <a:picLocks noChangeAspect="1"/>
          </p:cNvPicPr>
          <p:nvPr/>
        </p:nvPicPr>
        <p:blipFill>
          <a:blip r:embed="rId3" cstate="email"/>
          <a:stretch>
            <a:fillRect/>
          </a:stretch>
        </p:blipFill>
        <p:spPr>
          <a:xfrm rot="20776418">
            <a:off x="412430" y="558567"/>
            <a:ext cx="5201739" cy="4102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MG_20160254_0244.jpg"/>
          <p:cNvPicPr>
            <a:picLocks noChangeAspect="1"/>
          </p:cNvPicPr>
          <p:nvPr/>
        </p:nvPicPr>
        <p:blipFill>
          <a:blip r:embed="rId4" cstate="email"/>
          <a:stretch>
            <a:fillRect/>
          </a:stretch>
        </p:blipFill>
        <p:spPr>
          <a:xfrm rot="20646933">
            <a:off x="3554461" y="2678616"/>
            <a:ext cx="5205220" cy="3534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 name="Рисунок 1" descr="IMG_20160254_0250.jpg"/>
          <p:cNvPicPr>
            <a:picLocks noChangeAspect="1"/>
          </p:cNvPicPr>
          <p:nvPr/>
        </p:nvPicPr>
        <p:blipFill>
          <a:blip r:embed="rId2"/>
          <a:stretch>
            <a:fillRect/>
          </a:stretch>
        </p:blipFill>
        <p:spPr>
          <a:xfrm>
            <a:off x="0" y="299103"/>
            <a:ext cx="9144000" cy="6259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8434" name="Рисунок 1" descr="IMG_20160254_0255.jpg"/>
          <p:cNvPicPr>
            <a:picLocks noChangeAspect="1"/>
          </p:cNvPicPr>
          <p:nvPr/>
        </p:nvPicPr>
        <p:blipFill>
          <a:blip r:embed="rId3" cstate="email"/>
          <a:srcRect/>
          <a:stretch>
            <a:fillRect/>
          </a:stretch>
        </p:blipFill>
        <p:spPr bwMode="auto">
          <a:xfrm>
            <a:off x="0" y="0"/>
            <a:ext cx="4837113" cy="3286125"/>
          </a:xfrm>
          <a:prstGeom prst="rect">
            <a:avLst/>
          </a:prstGeom>
          <a:noFill/>
          <a:ln w="9525">
            <a:noFill/>
            <a:miter lim="800000"/>
            <a:headEnd/>
            <a:tailEnd/>
          </a:ln>
        </p:spPr>
      </p:pic>
      <p:pic>
        <p:nvPicPr>
          <p:cNvPr id="18435" name="Рисунок 2" descr="IMG_20160254_0256.jpg"/>
          <p:cNvPicPr>
            <a:picLocks noChangeAspect="1"/>
          </p:cNvPicPr>
          <p:nvPr/>
        </p:nvPicPr>
        <p:blipFill>
          <a:blip r:embed="rId4" cstate="email"/>
          <a:srcRect/>
          <a:stretch>
            <a:fillRect/>
          </a:stretch>
        </p:blipFill>
        <p:spPr bwMode="auto">
          <a:xfrm>
            <a:off x="4286250" y="3286125"/>
            <a:ext cx="4857750" cy="3571875"/>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Рисунок 1" descr="IMG_20160254_0258.jpg"/>
          <p:cNvPicPr>
            <a:picLocks noChangeAspect="1"/>
          </p:cNvPicPr>
          <p:nvPr/>
        </p:nvPicPr>
        <p:blipFill>
          <a:blip r:embed="rId3" cstate="email"/>
          <a:stretch>
            <a:fillRect/>
          </a:stretch>
        </p:blipFill>
        <p:spPr>
          <a:xfrm>
            <a:off x="2214546" y="0"/>
            <a:ext cx="4652559"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285750"/>
            <a:ext cx="8472488" cy="2143125"/>
          </a:xfrm>
        </p:spPr>
        <p:txBody>
          <a:bodyPr/>
          <a:lstStyle/>
          <a:p>
            <a:r>
              <a:rPr lang="de-DE" smtClean="0">
                <a:solidFill>
                  <a:srgbClr val="FFC000"/>
                </a:solidFill>
              </a:rPr>
              <a:t> </a:t>
            </a:r>
            <a:r>
              <a:rPr lang="de-DE" sz="3600" smtClean="0">
                <a:solidFill>
                  <a:srgbClr val="FFC000"/>
                </a:solidFill>
              </a:rPr>
              <a:t>Die Fernsehsendungen in Deutschland sind</a:t>
            </a:r>
            <a:r>
              <a:rPr lang="ru-RU" sz="3600" smtClean="0">
                <a:solidFill>
                  <a:srgbClr val="FFC000"/>
                </a:solidFill>
              </a:rPr>
              <a:t>:</a:t>
            </a:r>
            <a:r>
              <a:rPr lang="de-DE" sz="3600" smtClean="0">
                <a:solidFill>
                  <a:srgbClr val="FFC000"/>
                </a:solidFill>
              </a:rPr>
              <a:t>  </a:t>
            </a:r>
            <a:r>
              <a:rPr lang="de-DE" smtClean="0">
                <a:solidFill>
                  <a:srgbClr val="FFC000"/>
                </a:solidFill>
              </a:rPr>
              <a:t>1) Spielfilme.</a:t>
            </a:r>
            <a:endParaRPr lang="ru-RU" smtClean="0">
              <a:solidFill>
                <a:srgbClr val="FFC000"/>
              </a:solidFill>
            </a:endParaRPr>
          </a:p>
        </p:txBody>
      </p:sp>
      <p:sp>
        <p:nvSpPr>
          <p:cNvPr id="3" name="Содержимое 2"/>
          <p:cNvSpPr>
            <a:spLocks noGrp="1"/>
          </p:cNvSpPr>
          <p:nvPr>
            <p:ph idx="1"/>
          </p:nvPr>
        </p:nvSpPr>
        <p:spPr>
          <a:xfrm>
            <a:off x="457200" y="2500313"/>
            <a:ext cx="8229600" cy="3625850"/>
          </a:xfrm>
        </p:spPr>
        <p:txBody>
          <a:bodyPr>
            <a:normAutofit fontScale="92500" lnSpcReduction="10000"/>
          </a:bodyPr>
          <a:lstStyle/>
          <a:p>
            <a:pPr marL="274320" indent="-274320" fontAlgn="auto">
              <a:spcAft>
                <a:spcPts val="0"/>
              </a:spcAft>
              <a:buClr>
                <a:schemeClr val="accent3"/>
              </a:buClr>
              <a:buFont typeface="Wingdings 2"/>
              <a:buChar char=""/>
              <a:defRPr/>
            </a:pPr>
            <a:r>
              <a:rPr lang="de-DE" sz="4400" dirty="0" smtClean="0">
                <a:solidFill>
                  <a:srgbClr val="FFFF00"/>
                </a:solidFill>
              </a:rPr>
              <a:t>Der weiße Büffel.</a:t>
            </a:r>
          </a:p>
          <a:p>
            <a:pPr marL="274320" indent="-274320" fontAlgn="auto">
              <a:spcAft>
                <a:spcPts val="0"/>
              </a:spcAft>
              <a:buClr>
                <a:schemeClr val="accent3"/>
              </a:buClr>
              <a:buFont typeface="Wingdings 2"/>
              <a:buChar char=""/>
              <a:defRPr/>
            </a:pPr>
            <a:r>
              <a:rPr lang="de-DE" sz="4400" dirty="0" smtClean="0">
                <a:solidFill>
                  <a:srgbClr val="FFFF00"/>
                </a:solidFill>
              </a:rPr>
              <a:t>Waldrausch.</a:t>
            </a:r>
          </a:p>
          <a:p>
            <a:pPr marL="274320" indent="-274320" fontAlgn="auto">
              <a:spcAft>
                <a:spcPts val="0"/>
              </a:spcAft>
              <a:buClr>
                <a:schemeClr val="accent3"/>
              </a:buClr>
              <a:buFont typeface="Wingdings 2"/>
              <a:buChar char=""/>
              <a:defRPr/>
            </a:pPr>
            <a:r>
              <a:rPr lang="de-DE" sz="4400" dirty="0" smtClean="0">
                <a:solidFill>
                  <a:srgbClr val="FFFF00"/>
                </a:solidFill>
              </a:rPr>
              <a:t>Das chinesische Wunder.</a:t>
            </a:r>
          </a:p>
          <a:p>
            <a:pPr marL="274320" indent="-274320" fontAlgn="auto">
              <a:spcAft>
                <a:spcPts val="0"/>
              </a:spcAft>
              <a:buClr>
                <a:schemeClr val="accent3"/>
              </a:buClr>
              <a:buFont typeface="Wingdings 2"/>
              <a:buChar char=""/>
              <a:defRPr/>
            </a:pPr>
            <a:r>
              <a:rPr lang="de-DE" sz="4400" dirty="0" smtClean="0">
                <a:solidFill>
                  <a:srgbClr val="FFFF00"/>
                </a:solidFill>
              </a:rPr>
              <a:t>Zwei vom gleichen Schlag.</a:t>
            </a:r>
          </a:p>
          <a:p>
            <a:pPr marL="274320" indent="-274320" fontAlgn="auto">
              <a:spcAft>
                <a:spcPts val="0"/>
              </a:spcAft>
              <a:buClr>
                <a:schemeClr val="accent3"/>
              </a:buClr>
              <a:buFont typeface="Wingdings 2"/>
              <a:buChar char=""/>
              <a:defRPr/>
            </a:pPr>
            <a:r>
              <a:rPr lang="de-DE" sz="4400" dirty="0" smtClean="0">
                <a:solidFill>
                  <a:srgbClr val="FFFF00"/>
                </a:solidFill>
              </a:rPr>
              <a:t>Schnee am Kilimandscharo.</a:t>
            </a:r>
            <a:endParaRPr lang="ru-RU" sz="4400" dirty="0">
              <a:solidFill>
                <a:srgbClr val="FFFF00"/>
              </a:solidFill>
            </a:endParaRPr>
          </a:p>
        </p:txBody>
      </p:sp>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C0CC6"/>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274638"/>
            <a:ext cx="4972050" cy="1143000"/>
          </a:xfrm>
        </p:spPr>
        <p:txBody>
          <a:bodyPr/>
          <a:lstStyle/>
          <a:p>
            <a:r>
              <a:rPr lang="de-DE" smtClean="0">
                <a:solidFill>
                  <a:srgbClr val="FFC000"/>
                </a:solidFill>
              </a:rPr>
              <a:t>2) Musikszene</a:t>
            </a:r>
            <a:endParaRPr lang="ru-RU" smtClean="0">
              <a:solidFill>
                <a:srgbClr val="FFC000"/>
              </a:solidFill>
            </a:endParaRPr>
          </a:p>
        </p:txBody>
      </p:sp>
      <p:sp>
        <p:nvSpPr>
          <p:cNvPr id="21507" name="Содержимое 2"/>
          <p:cNvSpPr>
            <a:spLocks noGrp="1"/>
          </p:cNvSpPr>
          <p:nvPr>
            <p:ph idx="1"/>
          </p:nvPr>
        </p:nvSpPr>
        <p:spPr/>
        <p:txBody>
          <a:bodyPr/>
          <a:lstStyle/>
          <a:p>
            <a:r>
              <a:rPr lang="de-DE" sz="4400" smtClean="0">
                <a:solidFill>
                  <a:srgbClr val="FFFF00"/>
                </a:solidFill>
              </a:rPr>
              <a:t>Musikstrreifzüge.</a:t>
            </a:r>
          </a:p>
          <a:p>
            <a:r>
              <a:rPr lang="de-DE" sz="4400" smtClean="0">
                <a:solidFill>
                  <a:srgbClr val="FFFF00"/>
                </a:solidFill>
              </a:rPr>
              <a:t>Lustige Musikanten.</a:t>
            </a:r>
          </a:p>
          <a:p>
            <a:r>
              <a:rPr lang="de-DE" sz="4400" smtClean="0">
                <a:solidFill>
                  <a:srgbClr val="FFFF00"/>
                </a:solidFill>
              </a:rPr>
              <a:t>Das Sonntagskonzert.</a:t>
            </a:r>
          </a:p>
          <a:p>
            <a:r>
              <a:rPr lang="de-DE" sz="4400" smtClean="0">
                <a:solidFill>
                  <a:srgbClr val="FFFF00"/>
                </a:solidFill>
              </a:rPr>
              <a:t>Klassik am Morgen.</a:t>
            </a:r>
          </a:p>
          <a:p>
            <a:endParaRPr lang="ru-RU" smtClean="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74638"/>
            <a:ext cx="4829175" cy="1143000"/>
          </a:xfrm>
        </p:spPr>
        <p:txBody>
          <a:bodyPr/>
          <a:lstStyle/>
          <a:p>
            <a:r>
              <a:rPr lang="de-DE" smtClean="0">
                <a:solidFill>
                  <a:srgbClr val="FFC000"/>
                </a:solidFill>
              </a:rPr>
              <a:t>3) Sportfans.</a:t>
            </a:r>
            <a:endParaRPr lang="ru-RU" smtClean="0">
              <a:solidFill>
                <a:srgbClr val="FFC000"/>
              </a:solidFill>
            </a:endParaRPr>
          </a:p>
        </p:txBody>
      </p:sp>
      <p:sp>
        <p:nvSpPr>
          <p:cNvPr id="22531" name="Содержимое 2"/>
          <p:cNvSpPr>
            <a:spLocks noGrp="1"/>
          </p:cNvSpPr>
          <p:nvPr>
            <p:ph idx="1"/>
          </p:nvPr>
        </p:nvSpPr>
        <p:spPr/>
        <p:txBody>
          <a:bodyPr/>
          <a:lstStyle/>
          <a:p>
            <a:r>
              <a:rPr lang="de-DE" sz="5400" smtClean="0">
                <a:solidFill>
                  <a:srgbClr val="FFFF00"/>
                </a:solidFill>
              </a:rPr>
              <a:t>Sport extra.</a:t>
            </a:r>
          </a:p>
          <a:p>
            <a:r>
              <a:rPr lang="de-DE" sz="5400" smtClean="0">
                <a:solidFill>
                  <a:srgbClr val="FFFF00"/>
                </a:solidFill>
              </a:rPr>
              <a:t>Eiskunstlauf – WM.</a:t>
            </a:r>
          </a:p>
          <a:p>
            <a:r>
              <a:rPr lang="de-DE" sz="5400" smtClean="0">
                <a:solidFill>
                  <a:srgbClr val="FFFF00"/>
                </a:solidFill>
              </a:rPr>
              <a:t>Sport – Reportage.</a:t>
            </a:r>
          </a:p>
          <a:p>
            <a:r>
              <a:rPr lang="de-DE" sz="5400" smtClean="0">
                <a:solidFill>
                  <a:srgbClr val="FFFF00"/>
                </a:solidFill>
              </a:rPr>
              <a:t>Kopfball.</a:t>
            </a:r>
            <a:endParaRPr lang="ru-RU" sz="5400" smtClean="0">
              <a:solidFill>
                <a:srgbClr val="FFFF00"/>
              </a:solidFill>
            </a:endParaRPr>
          </a:p>
        </p:txBody>
      </p:sp>
    </p:spTree>
  </p:cSld>
  <p:clrMapOvr>
    <a:masterClrMapping/>
  </p:clrMapOvr>
  <p:transition>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4638"/>
            <a:ext cx="6615113" cy="1143000"/>
          </a:xfrm>
        </p:spPr>
        <p:txBody>
          <a:bodyPr/>
          <a:lstStyle/>
          <a:p>
            <a:r>
              <a:rPr lang="de-DE" smtClean="0">
                <a:solidFill>
                  <a:srgbClr val="FFC000"/>
                </a:solidFill>
              </a:rPr>
              <a:t>4) Kindersendungen.</a:t>
            </a:r>
            <a:endParaRPr lang="ru-RU" smtClean="0">
              <a:solidFill>
                <a:srgbClr val="FFC000"/>
              </a:solidFill>
            </a:endParaRPr>
          </a:p>
        </p:txBody>
      </p:sp>
      <p:sp>
        <p:nvSpPr>
          <p:cNvPr id="23555" name="Содержимое 2"/>
          <p:cNvSpPr>
            <a:spLocks noGrp="1"/>
          </p:cNvSpPr>
          <p:nvPr>
            <p:ph idx="1"/>
          </p:nvPr>
        </p:nvSpPr>
        <p:spPr/>
        <p:txBody>
          <a:bodyPr/>
          <a:lstStyle/>
          <a:p>
            <a:r>
              <a:rPr lang="de-DE" sz="4400" smtClean="0">
                <a:solidFill>
                  <a:srgbClr val="FFFF00"/>
                </a:solidFill>
              </a:rPr>
              <a:t>Pinge.</a:t>
            </a:r>
          </a:p>
          <a:p>
            <a:r>
              <a:rPr lang="de-DE" sz="4400" smtClean="0">
                <a:solidFill>
                  <a:srgbClr val="FFFF00"/>
                </a:solidFill>
              </a:rPr>
              <a:t>Die Sendung mit der Maus.</a:t>
            </a:r>
          </a:p>
          <a:p>
            <a:r>
              <a:rPr lang="de-DE" sz="4400" smtClean="0">
                <a:solidFill>
                  <a:srgbClr val="FFFF00"/>
                </a:solidFill>
              </a:rPr>
              <a:t>Die Dinos.</a:t>
            </a:r>
          </a:p>
          <a:p>
            <a:r>
              <a:rPr lang="de-DE" sz="4400" smtClean="0">
                <a:solidFill>
                  <a:srgbClr val="FFFF00"/>
                </a:solidFill>
              </a:rPr>
              <a:t>Kater Mikesch.</a:t>
            </a:r>
          </a:p>
          <a:p>
            <a:r>
              <a:rPr lang="de-DE" sz="4400" smtClean="0">
                <a:solidFill>
                  <a:srgbClr val="FFFF00"/>
                </a:solidFill>
              </a:rPr>
              <a:t>Mutis.</a:t>
            </a:r>
            <a:endParaRPr lang="ru-RU" sz="4400" smtClean="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en-US" dirty="0" smtClean="0"/>
              <a:t> </a:t>
            </a:r>
            <a:r>
              <a:rPr lang="ru-RU" dirty="0" smtClean="0"/>
              <a:t/>
            </a:r>
            <a:br>
              <a:rPr lang="ru-RU" dirty="0" smtClean="0"/>
            </a:br>
            <a:r>
              <a:rPr lang="ru-RU" dirty="0" smtClean="0"/>
              <a:t>.</a:t>
            </a:r>
            <a:br>
              <a:rPr lang="ru-RU" dirty="0" smtClean="0"/>
            </a:br>
            <a:r>
              <a:rPr lang="ru-RU" dirty="0" smtClean="0"/>
              <a:t/>
            </a:r>
            <a:br>
              <a:rPr lang="ru-RU" dirty="0" smtClean="0"/>
            </a:br>
            <a:r>
              <a:rPr lang="ru-RU" dirty="0" smtClean="0"/>
              <a:t> </a:t>
            </a:r>
            <a:br>
              <a:rPr lang="ru-RU" dirty="0" smtClean="0"/>
            </a:br>
            <a:endParaRPr lang="ru-RU" dirty="0" smtClean="0"/>
          </a:p>
        </p:txBody>
      </p:sp>
      <p:sp>
        <p:nvSpPr>
          <p:cNvPr id="3" name="Содержимое 2"/>
          <p:cNvSpPr>
            <a:spLocks noGrp="1"/>
          </p:cNvSpPr>
          <p:nvPr>
            <p:ph idx="1"/>
          </p:nvPr>
        </p:nvSpPr>
        <p:spPr>
          <a:solidFill>
            <a:schemeClr val="accent2">
              <a:lumMod val="40000"/>
              <a:lumOff val="60000"/>
            </a:schemeClr>
          </a:solidFill>
        </p:spPr>
        <p:txBody>
          <a:bodyPr>
            <a:normAutofit/>
          </a:bodyPr>
          <a:lstStyle/>
          <a:p>
            <a:pPr marL="274320" indent="-274320" fontAlgn="auto">
              <a:spcAft>
                <a:spcPts val="0"/>
              </a:spcAft>
              <a:buClr>
                <a:schemeClr val="accent3"/>
              </a:buClr>
              <a:buFont typeface="Wingdings 2"/>
              <a:buNone/>
              <a:defRPr/>
            </a:pPr>
            <a:r>
              <a:rPr lang="ru-RU" dirty="0" smtClean="0"/>
              <a:t> </a:t>
            </a:r>
          </a:p>
          <a:p>
            <a:pPr marL="274320" indent="-274320" fontAlgn="auto">
              <a:spcAft>
                <a:spcPts val="0"/>
              </a:spcAft>
              <a:buClr>
                <a:schemeClr val="accent3"/>
              </a:buClr>
              <a:buFont typeface="Wingdings 2"/>
              <a:buNone/>
              <a:defRPr/>
            </a:pPr>
            <a:r>
              <a:rPr lang="ru-RU" dirty="0" smtClean="0"/>
              <a:t>    </a:t>
            </a:r>
            <a:r>
              <a:rPr lang="ru-RU" sz="3200" dirty="0" smtClean="0">
                <a:solidFill>
                  <a:schemeClr val="accent5">
                    <a:lumMod val="75000"/>
                  </a:schemeClr>
                </a:solidFill>
                <a:latin typeface="Monotype Corsiva" pitchFamily="66" charset="0"/>
              </a:rPr>
              <a:t>Презентация для проведения урока немецкого языка в 9 классе по теме «Средства массовой информации»</a:t>
            </a:r>
          </a:p>
          <a:p>
            <a:pPr marL="274320" indent="-274320" fontAlgn="auto">
              <a:spcAft>
                <a:spcPts val="0"/>
              </a:spcAft>
              <a:buClr>
                <a:schemeClr val="accent3"/>
              </a:buClr>
              <a:buFont typeface="Wingdings 2"/>
              <a:buChar char=""/>
              <a:defRPr/>
            </a:pPr>
            <a:endParaRPr lang="ru-RU" dirty="0" smtClean="0">
              <a:solidFill>
                <a:schemeClr val="accent5">
                  <a:lumMod val="75000"/>
                </a:schemeClr>
              </a:solidFill>
            </a:endParaRPr>
          </a:p>
          <a:p>
            <a:pPr marL="274320" indent="-274320" fontAlgn="auto">
              <a:spcAft>
                <a:spcPts val="0"/>
              </a:spcAft>
              <a:buClr>
                <a:schemeClr val="accent3"/>
              </a:buClr>
              <a:buFont typeface="Wingdings 2"/>
              <a:buNone/>
              <a:defRPr/>
            </a:pPr>
            <a:r>
              <a:rPr lang="ru-RU" dirty="0" smtClean="0">
                <a:solidFill>
                  <a:schemeClr val="accent5">
                    <a:lumMod val="75000"/>
                  </a:schemeClr>
                </a:solidFill>
              </a:rPr>
              <a:t>    </a:t>
            </a:r>
            <a:r>
              <a:rPr lang="ru-RU" sz="3200" dirty="0" smtClean="0">
                <a:solidFill>
                  <a:schemeClr val="accent5">
                    <a:lumMod val="75000"/>
                  </a:schemeClr>
                </a:solidFill>
                <a:latin typeface="Monotype Corsiva" pitchFamily="66" charset="0"/>
                <a:cs typeface="AngsanaUPC" pitchFamily="18" charset="-34"/>
              </a:rPr>
              <a:t>Автор – учитель немецкого языка МБОУ «СОШ </a:t>
            </a:r>
            <a:br>
              <a:rPr lang="ru-RU" sz="3200" dirty="0" smtClean="0">
                <a:solidFill>
                  <a:schemeClr val="accent5">
                    <a:lumMod val="75000"/>
                  </a:schemeClr>
                </a:solidFill>
                <a:latin typeface="Monotype Corsiva" pitchFamily="66" charset="0"/>
                <a:cs typeface="AngsanaUPC" pitchFamily="18" charset="-34"/>
              </a:rPr>
            </a:br>
            <a:r>
              <a:rPr lang="ru-RU" sz="3200" dirty="0" smtClean="0">
                <a:solidFill>
                  <a:schemeClr val="accent5">
                    <a:lumMod val="75000"/>
                  </a:schemeClr>
                </a:solidFill>
                <a:latin typeface="Monotype Corsiva" pitchFamily="66" charset="0"/>
                <a:cs typeface="AngsanaUPC" pitchFamily="18" charset="-34"/>
              </a:rPr>
              <a:t> с. Петрунь» </a:t>
            </a:r>
            <a:br>
              <a:rPr lang="ru-RU" sz="3200" dirty="0" smtClean="0">
                <a:solidFill>
                  <a:schemeClr val="accent5">
                    <a:lumMod val="75000"/>
                  </a:schemeClr>
                </a:solidFill>
                <a:latin typeface="Monotype Corsiva" pitchFamily="66" charset="0"/>
                <a:cs typeface="AngsanaUPC" pitchFamily="18" charset="-34"/>
              </a:rPr>
            </a:br>
            <a:r>
              <a:rPr lang="en-US" sz="3200" dirty="0" smtClean="0">
                <a:solidFill>
                  <a:schemeClr val="accent5">
                    <a:lumMod val="75000"/>
                  </a:schemeClr>
                </a:solidFill>
                <a:latin typeface="Monotype Corsiva" pitchFamily="66" charset="0"/>
                <a:cs typeface="AngsanaUPC" pitchFamily="18" charset="-34"/>
              </a:rPr>
              <a:t> </a:t>
            </a:r>
            <a:r>
              <a:rPr lang="ru-RU" sz="3200" dirty="0" smtClean="0">
                <a:solidFill>
                  <a:schemeClr val="accent5">
                    <a:lumMod val="75000"/>
                  </a:schemeClr>
                </a:solidFill>
                <a:latin typeface="Monotype Corsiva" pitchFamily="66" charset="0"/>
                <a:cs typeface="AngsanaUPC" pitchFamily="18" charset="-34"/>
              </a:rPr>
              <a:t>Хозяинова Галина Петровна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3400" y="1285875"/>
            <a:ext cx="7854950" cy="4429125"/>
          </a:xfrm>
        </p:spPr>
        <p:txBody>
          <a:bodyPr>
            <a:normAutofit/>
          </a:bodyPr>
          <a:lstStyle/>
          <a:p>
            <a:pPr marR="0">
              <a:lnSpc>
                <a:spcPct val="90000"/>
              </a:lnSpc>
            </a:pPr>
            <a:endParaRPr lang="ru-RU" sz="2400" smtClean="0"/>
          </a:p>
          <a:p>
            <a:pPr marR="0">
              <a:lnSpc>
                <a:spcPct val="90000"/>
              </a:lnSpc>
            </a:pPr>
            <a:endParaRPr lang="ru-RU" sz="2400" smtClean="0"/>
          </a:p>
          <a:p>
            <a:pPr marR="0">
              <a:lnSpc>
                <a:spcPct val="90000"/>
              </a:lnSpc>
            </a:pPr>
            <a:endParaRPr lang="ru-RU" sz="2400" smtClean="0"/>
          </a:p>
          <a:p>
            <a:pPr marR="0">
              <a:lnSpc>
                <a:spcPct val="90000"/>
              </a:lnSpc>
            </a:pPr>
            <a:endParaRPr lang="ru-RU" sz="2400" smtClean="0"/>
          </a:p>
          <a:p>
            <a:pPr marR="0">
              <a:lnSpc>
                <a:spcPct val="90000"/>
              </a:lnSpc>
            </a:pPr>
            <a:endParaRPr lang="de-DE" sz="2400" smtClean="0"/>
          </a:p>
          <a:p>
            <a:pPr marR="0">
              <a:lnSpc>
                <a:spcPct val="90000"/>
              </a:lnSpc>
            </a:pPr>
            <a:endParaRPr lang="de-DE" sz="2400" smtClean="0"/>
          </a:p>
          <a:p>
            <a:pPr marR="0">
              <a:lnSpc>
                <a:spcPct val="90000"/>
              </a:lnSpc>
            </a:pPr>
            <a:endParaRPr lang="de-DE" sz="2400" smtClean="0"/>
          </a:p>
          <a:p>
            <a:pPr marR="0">
              <a:lnSpc>
                <a:spcPct val="90000"/>
              </a:lnSpc>
            </a:pPr>
            <a:r>
              <a:rPr lang="ru-RU" sz="2400" smtClean="0"/>
              <a:t>2015 год</a:t>
            </a:r>
            <a:endParaRPr lang="de-DE" sz="2400" smtClean="0"/>
          </a:p>
          <a:p>
            <a:pPr marR="0">
              <a:lnSpc>
                <a:spcPct val="90000"/>
              </a:lnSpc>
            </a:pPr>
            <a:r>
              <a:rPr lang="ru-RU" sz="2400" smtClean="0"/>
              <a:t>Хозяинова  Г.П   учитель немецкого языка МБОУ « СОШ с. Петрунь» Республика Коми</a:t>
            </a:r>
          </a:p>
          <a:p>
            <a:pPr marR="0">
              <a:lnSpc>
                <a:spcPct val="90000"/>
              </a:lnSpc>
            </a:pPr>
            <a:r>
              <a:rPr lang="ru-RU" sz="2400" smtClean="0"/>
              <a:t>.</a:t>
            </a:r>
          </a:p>
        </p:txBody>
      </p:sp>
      <p:sp>
        <p:nvSpPr>
          <p:cNvPr id="4" name="Заголовок 1"/>
          <p:cNvSpPr>
            <a:spLocks noGrp="1"/>
          </p:cNvSpPr>
          <p:nvPr>
            <p:ph type="ctrTitle"/>
          </p:nvPr>
        </p:nvSpPr>
        <p:spPr/>
        <p:txBody>
          <a:bodyPr/>
          <a:lstStyle/>
          <a:p>
            <a:pPr fontAlgn="auto">
              <a:spcAft>
                <a:spcPts val="0"/>
              </a:spcAft>
              <a:defRPr/>
            </a:pPr>
            <a:r>
              <a:rPr lang="de-DE" sz="8800" dirty="0" smtClean="0"/>
              <a:t>Danke schön!</a:t>
            </a:r>
            <a:endParaRPr lang="ru-RU" sz="8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0CC6"/>
        </a:solidFill>
        <a:effectLst/>
      </p:bgPr>
    </p:bg>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457200" y="500063"/>
            <a:ext cx="8229600" cy="5900737"/>
          </a:xfrm>
        </p:spPr>
        <p:txBody>
          <a:bodyPr/>
          <a:lstStyle/>
          <a:p>
            <a:pPr>
              <a:buFont typeface="Wingdings 2" pitchFamily="18" charset="2"/>
              <a:buNone/>
            </a:pPr>
            <a:r>
              <a:rPr lang="de-DE" smtClean="0">
                <a:solidFill>
                  <a:srgbClr val="00B050"/>
                </a:solidFill>
              </a:rPr>
              <a:t>     Das älteste Massenmedien ist das Buch. Seit der Erfindung des Buchdrucks waren Bücher die wichtigste Informationsquelle. Die Bücher gaben die Informationen weiter. Dann kamen dazu Zeitungen und Zeitsehriten. Der Informationsaustausch wurde intensiver. Und dann kamen Radio, Fernsehen und Computer dazu. Die Massenmedien spielen eine große Rolle in unserem Leben. Sie kommentieren politisch Probleme und politische Ereignisse, verbreiten Informationen, kontrollieren die Entscheidungen der politischen  Institutionen.  </a:t>
            </a:r>
            <a:endParaRPr lang="ru-RU" smtClean="0">
              <a:solidFill>
                <a:srgbClr val="00B050"/>
              </a:solidFill>
            </a:endParaRPr>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457200" y="285750"/>
            <a:ext cx="8229600" cy="5840413"/>
          </a:xfrm>
        </p:spPr>
        <p:txBody>
          <a:bodyPr/>
          <a:lstStyle/>
          <a:p>
            <a:pPr>
              <a:buFont typeface="Wingdings 2" pitchFamily="18" charset="2"/>
              <a:buNone/>
            </a:pPr>
            <a:r>
              <a:rPr lang="de-DE" smtClean="0">
                <a:solidFill>
                  <a:srgbClr val="002060"/>
                </a:solidFill>
              </a:rPr>
              <a:t>     </a:t>
            </a:r>
            <a:r>
              <a:rPr lang="ru-RU" smtClean="0">
                <a:solidFill>
                  <a:srgbClr val="002060"/>
                </a:solidFill>
              </a:rPr>
              <a:t>Старейшие средства массовой информации – это книга. С изобретением книгопечатания книги были важными источниками информации. Книги давали дальнейшую информацию. Потом пришли газеты и журналы. Обмен информации становится интенсивным. И затем пришли радио, телевидение и компьютеры. СМИ играют большую роль в нашей жизни. Они комментируют политические проблемы и политические события, распространяют информацию, комментируют решения политических учреждений.  </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457200" y="428625"/>
            <a:ext cx="8229600" cy="5697538"/>
          </a:xfrm>
        </p:spPr>
        <p:txBody>
          <a:bodyPr/>
          <a:lstStyle/>
          <a:p>
            <a:pPr>
              <a:buFont typeface="Wingdings 2" pitchFamily="18" charset="2"/>
              <a:buNone/>
            </a:pPr>
            <a:r>
              <a:rPr lang="ru-RU" smtClean="0">
                <a:solidFill>
                  <a:srgbClr val="7030A0"/>
                </a:solidFill>
              </a:rPr>
              <a:t>   </a:t>
            </a:r>
            <a:r>
              <a:rPr lang="de-DE" smtClean="0">
                <a:solidFill>
                  <a:srgbClr val="7030A0"/>
                </a:solidFill>
              </a:rPr>
              <a:t>   Viele dieser Jugendlichen sind „Medienkinder“, die stundenlang vor dem Fernsehen sitzen. So denken viele Jugendliche, wenn sie aufgefordert werden, mehr zu lesen. . Wenn sie dann in der Schule längere Texte lesen sollen, reagieren sie mit Abwehr. Die meisten Erwachsenen suchen in ihrer Freizeit, andere Ablenkung als das Lesen.  Der Bildschirm kann sie auf einfache weise von allen Problemen ablenken. Freiwillig beschäftigen sie sich kaum noch mit Büchern. Eine große Menge Stoff wird geboten, eine spannende Szene folgt der anderen und selbständiges Denken wird nur selten gefordert. Sie finden es sehr langweilig allein am Tisch zu sitzen, in der Stille über ein Buch gebeugt. </a:t>
            </a:r>
            <a:endParaRPr lang="ru-RU" smtClean="0">
              <a:solidFill>
                <a:srgbClr val="7030A0"/>
              </a:solidFill>
            </a:endParaRPr>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457200" y="357188"/>
            <a:ext cx="8229600" cy="5768975"/>
          </a:xfrm>
        </p:spPr>
        <p:txBody>
          <a:bodyPr/>
          <a:lstStyle/>
          <a:p>
            <a:pPr>
              <a:buFont typeface="Wingdings 2" pitchFamily="18" charset="2"/>
              <a:buNone/>
            </a:pPr>
            <a:r>
              <a:rPr lang="de-DE" smtClean="0">
                <a:solidFill>
                  <a:srgbClr val="FF0000"/>
                </a:solidFill>
              </a:rPr>
              <a:t>   </a:t>
            </a:r>
            <a:r>
              <a:rPr lang="ru-RU" smtClean="0">
                <a:solidFill>
                  <a:srgbClr val="FF0000"/>
                </a:solidFill>
              </a:rPr>
              <a:t>     </a:t>
            </a:r>
            <a:r>
              <a:rPr lang="de-DE" smtClean="0">
                <a:solidFill>
                  <a:srgbClr val="FF0000"/>
                </a:solidFill>
              </a:rPr>
              <a:t> </a:t>
            </a:r>
            <a:r>
              <a:rPr lang="ru-RU" smtClean="0">
                <a:solidFill>
                  <a:srgbClr val="FF0000"/>
                </a:solidFill>
              </a:rPr>
              <a:t>Многие подростки являются зависимыми от СМИ, которые часами сидят перед телевизором. Так думают многие подростки, когда от них требуют больше читать. И когда они в школе должны читать длинные тексты они этому сопротивляются. Многие взрослые в свое свободное время ищут другое занятие чем чтение. Экран может их таким образом отвлечь от всех проблем. Добровольно они едва ли захотят заниматься книгами. Им предлагается большой материал, одна сцена следует за другой, а самостоятельное мышление требуется очень редко. Они считают очень скучным одним сидеть за столом в тишине наклонившись над книгой.</a:t>
            </a: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de-DE" sz="2400" dirty="0" smtClean="0"/>
              <a:t>                            Deutsche Kinder lesen Comics gern.</a:t>
            </a:r>
            <a:endParaRPr lang="ru-RU" sz="2400" dirty="0"/>
          </a:p>
        </p:txBody>
      </p:sp>
      <p:pic>
        <p:nvPicPr>
          <p:cNvPr id="11267" name="Рисунок 2" descr="IMG_20160255_0652.jpg"/>
          <p:cNvPicPr>
            <a:picLocks noChangeAspect="1"/>
          </p:cNvPicPr>
          <p:nvPr/>
        </p:nvPicPr>
        <p:blipFill>
          <a:blip r:embed="rId2" cstate="email"/>
          <a:srcRect/>
          <a:stretch>
            <a:fillRect/>
          </a:stretch>
        </p:blipFill>
        <p:spPr bwMode="auto">
          <a:xfrm>
            <a:off x="0" y="2428875"/>
            <a:ext cx="4286250" cy="3209925"/>
          </a:xfrm>
          <a:prstGeom prst="rect">
            <a:avLst/>
          </a:prstGeom>
          <a:noFill/>
          <a:ln w="9525">
            <a:noFill/>
            <a:miter lim="800000"/>
            <a:headEnd/>
            <a:tailEnd/>
          </a:ln>
        </p:spPr>
      </p:pic>
      <p:pic>
        <p:nvPicPr>
          <p:cNvPr id="11268" name="Рисунок 3" descr="IMG_20160255_0654.jpg"/>
          <p:cNvPicPr>
            <a:picLocks noChangeAspect="1"/>
          </p:cNvPicPr>
          <p:nvPr/>
        </p:nvPicPr>
        <p:blipFill>
          <a:blip r:embed="rId3" cstate="email"/>
          <a:srcRect/>
          <a:stretch>
            <a:fillRect/>
          </a:stretch>
        </p:blipFill>
        <p:spPr bwMode="auto">
          <a:xfrm>
            <a:off x="4332288" y="2428875"/>
            <a:ext cx="4811712" cy="328612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de-DE" sz="2400" dirty="0" smtClean="0"/>
              <a:t>               Viele Kinder lesen gern Kinderzeitschriften.</a:t>
            </a:r>
            <a:endParaRPr lang="ru-RU" sz="2400" dirty="0"/>
          </a:p>
        </p:txBody>
      </p:sp>
      <p:pic>
        <p:nvPicPr>
          <p:cNvPr id="12291" name="Рисунок 2" descr="IMG_20160255_0702.jpg"/>
          <p:cNvPicPr>
            <a:picLocks noChangeAspect="1"/>
          </p:cNvPicPr>
          <p:nvPr/>
        </p:nvPicPr>
        <p:blipFill>
          <a:blip r:embed="rId2" cstate="email"/>
          <a:srcRect/>
          <a:stretch>
            <a:fillRect/>
          </a:stretch>
        </p:blipFill>
        <p:spPr bwMode="auto">
          <a:xfrm>
            <a:off x="571500" y="2286000"/>
            <a:ext cx="8072438" cy="38592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de-DE" sz="2400" dirty="0" smtClean="0"/>
              <a:t>In Deutschland erzählen die Eltern den Kindern vor Weihnachten Märchen. Die Kinder haben die Märchen gern.</a:t>
            </a:r>
            <a:endParaRPr lang="ru-RU" sz="2400" dirty="0"/>
          </a:p>
        </p:txBody>
      </p:sp>
      <p:pic>
        <p:nvPicPr>
          <p:cNvPr id="13315" name="Рисунок 2" descr="IMG_20160255_0707.jpg"/>
          <p:cNvPicPr>
            <a:picLocks noChangeAspect="1"/>
          </p:cNvPicPr>
          <p:nvPr/>
        </p:nvPicPr>
        <p:blipFill>
          <a:blip r:embed="rId2"/>
          <a:srcRect/>
          <a:stretch>
            <a:fillRect/>
          </a:stretch>
        </p:blipFill>
        <p:spPr bwMode="auto">
          <a:xfrm>
            <a:off x="928688" y="2000250"/>
            <a:ext cx="7358062" cy="46434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286</TotalTime>
  <Words>534</Words>
  <Application>Microsoft Office PowerPoint</Application>
  <PresentationFormat>Экран (4:3)</PresentationFormat>
  <Paragraphs>47</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AngsanaUPC</vt:lpstr>
      <vt:lpstr>Arial</vt:lpstr>
      <vt:lpstr>Calibri</vt:lpstr>
      <vt:lpstr>Constantia</vt:lpstr>
      <vt:lpstr>Monotype Corsiva</vt:lpstr>
      <vt:lpstr>Wingdings 2</vt:lpstr>
      <vt:lpstr>Поток</vt:lpstr>
      <vt:lpstr>Die Massenmedien  МБОУ «Средняя общеобразовательная школа с. Петрунь», г. Инта, Республика Коми  Хозяинова Галина Петровна,  учитель немецкого языка </vt:lpstr>
      <vt:lpstr>       .    </vt:lpstr>
      <vt:lpstr>Презентация PowerPoint</vt:lpstr>
      <vt:lpstr>Презентация PowerPoint</vt:lpstr>
      <vt:lpstr>Презентация PowerPoint</vt:lpstr>
      <vt:lpstr>Презентация PowerPoint</vt:lpstr>
      <vt:lpstr>                            Deutsche Kinder lesen Comics gern.</vt:lpstr>
      <vt:lpstr>               Viele Kinder lesen gern Kinderzeitschriften.</vt:lpstr>
      <vt:lpstr>In Deutschland erzählen die Eltern den Kindern vor Weihnachten Märchen. Die Kinder haben die Märchen gern.</vt:lpstr>
      <vt:lpstr>Die deutschen Zeitungen und Zeitschriften:</vt:lpstr>
      <vt:lpstr>Презентация PowerPoint</vt:lpstr>
      <vt:lpstr>Презентация PowerPoint</vt:lpstr>
      <vt:lpstr>Презентация PowerPoint</vt:lpstr>
      <vt:lpstr>Презентация PowerPoint</vt:lpstr>
      <vt:lpstr>Презентация PowerPoint</vt:lpstr>
      <vt:lpstr> Die Fernsehsendungen in Deutschland sind:  1) Spielfilme.</vt:lpstr>
      <vt:lpstr>2) Musikszene</vt:lpstr>
      <vt:lpstr>3) Sportfans.</vt:lpstr>
      <vt:lpstr>4) Kindersendungen.</vt:lpstr>
      <vt:lpstr>Danke schön!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Massenmedien</dc:title>
  <dc:creator>Полина</dc:creator>
  <cp:lastModifiedBy>Владимир Камеров</cp:lastModifiedBy>
  <cp:revision>34</cp:revision>
  <dcterms:created xsi:type="dcterms:W3CDTF">2016-01-22T15:26:12Z</dcterms:created>
  <dcterms:modified xsi:type="dcterms:W3CDTF">2016-09-15T04:08:34Z</dcterms:modified>
</cp:coreProperties>
</file>