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CC0EFF-F12C-4A54-BF7D-0B156993C2ED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6AAC48-09BA-4953-ACBD-571B5932A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/>
              <a:t>Государственное бюджетное профессиональное </a:t>
            </a:r>
            <a:endParaRPr lang="ru-RU" sz="1800" dirty="0" smtClean="0"/>
          </a:p>
          <a:p>
            <a:pPr algn="ctr"/>
            <a:r>
              <a:rPr lang="ru-RU" sz="1800" dirty="0" smtClean="0"/>
              <a:t>образовательное </a:t>
            </a:r>
            <a:r>
              <a:rPr lang="ru-RU" sz="1800" dirty="0"/>
              <a:t>учреждение СПО  г. Москвы </a:t>
            </a:r>
            <a:endParaRPr lang="ru-RU" sz="1800" dirty="0" smtClean="0"/>
          </a:p>
          <a:p>
            <a:pPr algn="ctr"/>
            <a:r>
              <a:rPr lang="ru-RU" sz="1800" dirty="0" smtClean="0"/>
              <a:t>Образовательный </a:t>
            </a:r>
            <a:r>
              <a:rPr lang="ru-RU" sz="1800" dirty="0"/>
              <a:t>комплекс «Юго-Запад</a:t>
            </a:r>
            <a:r>
              <a:rPr lang="ru-RU" sz="1800" dirty="0" smtClean="0"/>
              <a:t>»</a:t>
            </a:r>
          </a:p>
          <a:p>
            <a:pPr algn="ctr"/>
            <a:endParaRPr lang="ru-RU" sz="1800" dirty="0"/>
          </a:p>
          <a:p>
            <a:pPr algn="ctr"/>
            <a:r>
              <a:rPr lang="ru-RU" sz="2400" b="1" dirty="0"/>
              <a:t>Порядок организации образовательного процесса по индивидуальным образовательным траекториям</a:t>
            </a:r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  <a:p>
            <a:pPr algn="r"/>
            <a:r>
              <a:rPr lang="ru-RU" sz="2000" b="1" dirty="0"/>
              <a:t>Пикалова Светлана Васильевна</a:t>
            </a:r>
          </a:p>
          <a:p>
            <a:pPr algn="r"/>
            <a:r>
              <a:rPr lang="ru-RU" sz="2000" b="1" dirty="0"/>
              <a:t>Ларина Татьяна Николаевна</a:t>
            </a:r>
          </a:p>
          <a:p>
            <a:pPr algn="r"/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89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28800"/>
            <a:ext cx="7869560" cy="3672408"/>
          </a:xfrm>
        </p:spPr>
        <p:txBody>
          <a:bodyPr>
            <a:normAutofit/>
          </a:bodyPr>
          <a:lstStyle/>
          <a:p>
            <a:pPr marL="4763" indent="376238">
              <a:buNone/>
            </a:pPr>
            <a:r>
              <a:rPr lang="ru-RU" sz="3000" dirty="0" smtClean="0"/>
              <a:t>ИОТ конкретного </a:t>
            </a:r>
            <a:r>
              <a:rPr lang="ru-RU" sz="3000" dirty="0"/>
              <a:t>обучающегося состоит из целевого, содержательного, ресурсного, технологического, организационно-педагогического и результативного компонентов.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32500" lnSpcReduction="20000"/>
          </a:bodyPr>
          <a:lstStyle/>
          <a:p>
            <a:pPr marL="360363" lvl="0" indent="358775">
              <a:buFont typeface="Wingdings" pitchFamily="2" charset="2"/>
              <a:buChar char="Ø"/>
            </a:pPr>
            <a:r>
              <a:rPr lang="ru-RU" sz="6200" dirty="0" smtClean="0"/>
              <a:t>Анализ </a:t>
            </a:r>
            <a:r>
              <a:rPr lang="ru-RU" sz="6200" dirty="0"/>
              <a:t>индивидуальной образовательной истории (краткое описание содержания и результатов целенаправленной подготовки).</a:t>
            </a:r>
          </a:p>
          <a:p>
            <a:pPr marL="360363" lvl="0" indent="358775">
              <a:buFont typeface="Wingdings" pitchFamily="2" charset="2"/>
              <a:buChar char="Ø"/>
            </a:pPr>
            <a:r>
              <a:rPr lang="ru-RU" sz="6200" dirty="0"/>
              <a:t>Цели и задачи образования на предстоящий период (указание на смыслы и контексты индивидуальной образовательной программы; определить свой смысл изучения учебных дисциплин на профильном уровне; задачи должны быть составлены в логике реализации цели).</a:t>
            </a:r>
          </a:p>
          <a:p>
            <a:pPr marL="360363" lvl="0" indent="358775">
              <a:buFont typeface="Wingdings" pitchFamily="2" charset="2"/>
              <a:buChar char="Ø"/>
            </a:pPr>
            <a:r>
              <a:rPr lang="ru-RU" sz="6200" dirty="0"/>
              <a:t>Индивидуальный образовательный план, включающий теоретический план, план практических и/или лабораторных работ, план участия в проектной или исследовательской деятельности.</a:t>
            </a:r>
          </a:p>
          <a:p>
            <a:pPr marL="360363" lvl="0" indent="358775">
              <a:buFont typeface="Wingdings" pitchFamily="2" charset="2"/>
              <a:buChar char="Ø"/>
            </a:pPr>
            <a:r>
              <a:rPr lang="ru-RU" sz="6200" dirty="0"/>
              <a:t>Описание ресурсного обеспечения </a:t>
            </a:r>
            <a:r>
              <a:rPr lang="ru-RU" sz="6200" dirty="0" smtClean="0"/>
              <a:t>ИОТ.</a:t>
            </a:r>
            <a:endParaRPr lang="ru-RU" sz="6200" dirty="0"/>
          </a:p>
          <a:p>
            <a:pPr marL="360363" lvl="0" indent="358775">
              <a:buFont typeface="Wingdings" pitchFamily="2" charset="2"/>
              <a:buChar char="Ø"/>
            </a:pPr>
            <a:r>
              <a:rPr lang="ru-RU" sz="6200" dirty="0"/>
              <a:t>Описание ожидаемых личностных, дисциплинарных и модульных результатов освоения </a:t>
            </a:r>
            <a:r>
              <a:rPr lang="ru-RU" sz="6200" dirty="0" smtClean="0"/>
              <a:t>ИОТ.</a:t>
            </a:r>
            <a:endParaRPr lang="ru-RU" sz="6200" dirty="0"/>
          </a:p>
          <a:p>
            <a:pPr marL="360363" lvl="0" indent="358775">
              <a:buFont typeface="Wingdings" pitchFamily="2" charset="2"/>
              <a:buChar char="Ø"/>
            </a:pPr>
            <a:r>
              <a:rPr lang="ru-RU" sz="6200" dirty="0"/>
              <a:t>Критерии оценки и самооценки эффективности  реализации </a:t>
            </a:r>
            <a:r>
              <a:rPr lang="ru-RU" sz="6200" dirty="0" smtClean="0"/>
              <a:t>ИОТ.</a:t>
            </a:r>
            <a:endParaRPr lang="ru-RU" sz="6200" dirty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/>
              <a:t>Структура ИОТ с учётом компонентов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125" lvl="0" indent="265113">
              <a:buFont typeface="Wingdings" pitchFamily="2" charset="2"/>
              <a:buChar char="Ø"/>
            </a:pPr>
            <a:r>
              <a:rPr lang="ru-RU" sz="3400" dirty="0" smtClean="0"/>
              <a:t>Помочь </a:t>
            </a:r>
            <a:r>
              <a:rPr lang="ru-RU" sz="3400" dirty="0"/>
              <a:t>обучающемуся привести в соответствие суммарный объём часов с объёмом учебной нагрузки, предусмотренной учебным планом и санитарными нормами.</a:t>
            </a:r>
          </a:p>
          <a:p>
            <a:pPr marL="365125" lvl="0" indent="265113">
              <a:buFont typeface="Wingdings" pitchFamily="2" charset="2"/>
              <a:buChar char="Ø"/>
            </a:pPr>
            <a:r>
              <a:rPr lang="ru-RU" sz="3400" dirty="0"/>
              <a:t>Помочь обучающемуся составить цель его образования на предстоящий период и задачи в логике реализации цели.</a:t>
            </a:r>
          </a:p>
          <a:p>
            <a:pPr marL="365125" lvl="0" indent="265113">
              <a:buFont typeface="Wingdings" pitchFamily="2" charset="2"/>
              <a:buChar char="Ø"/>
            </a:pPr>
            <a:r>
              <a:rPr lang="ru-RU" sz="3400" dirty="0"/>
              <a:t>Помочь обучающемуся составить характеристику учебных программ для описания ресурсного обеспечения индивидуальной образовательной программы.</a:t>
            </a:r>
          </a:p>
          <a:p>
            <a:pPr marL="365125" lvl="0" indent="265113">
              <a:buFont typeface="Wingdings" pitchFamily="2" charset="2"/>
              <a:buChar char="Ø"/>
            </a:pPr>
            <a:r>
              <a:rPr lang="ru-RU" sz="3400" dirty="0"/>
              <a:t>Составить описание организационно-педагогических условий, обеспечивающих реализацию </a:t>
            </a:r>
            <a:r>
              <a:rPr lang="ru-RU" sz="3400" dirty="0" smtClean="0"/>
              <a:t>ИОТ.</a:t>
            </a:r>
            <a:endParaRPr lang="ru-RU" sz="3400" dirty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 smtClean="0"/>
              <a:t>Сущность педагогической помощи по составлению и выполнению ИОТ: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125" lvl="0" indent="354013">
              <a:buFont typeface="Wingdings" pitchFamily="2" charset="2"/>
              <a:buChar char="Ø"/>
            </a:pPr>
            <a:r>
              <a:rPr lang="ru-RU" sz="3400" dirty="0" smtClean="0"/>
              <a:t>Помочь </a:t>
            </a:r>
            <a:r>
              <a:rPr lang="ru-RU" sz="3400" dirty="0"/>
              <a:t>обучающемуся составить план отчётности с указанием системы форм и сроков аттестации, контроля и учёта достижений, форм отчётности по видам деятельности.</a:t>
            </a:r>
          </a:p>
          <a:p>
            <a:pPr marL="365125" lvl="0" indent="354013">
              <a:buFont typeface="Wingdings" pitchFamily="2" charset="2"/>
              <a:buChar char="Ø"/>
            </a:pPr>
            <a:r>
              <a:rPr lang="ru-RU" sz="3400" dirty="0"/>
              <a:t>Помочь обучающемуся составить описание форм учебных практик, тематику предполагаемых проектов или исследований.</a:t>
            </a:r>
          </a:p>
          <a:p>
            <a:pPr marL="365125" lvl="0" indent="354013">
              <a:buFont typeface="Wingdings" pitchFamily="2" charset="2"/>
              <a:buChar char="Ø"/>
            </a:pPr>
            <a:r>
              <a:rPr lang="ru-RU" sz="3400" dirty="0"/>
              <a:t>Помочь обучающемуся критериями оценки определить эффективность реализации </a:t>
            </a:r>
            <a:r>
              <a:rPr lang="ru-RU" sz="3400" dirty="0" smtClean="0"/>
              <a:t>ИОТ.</a:t>
            </a:r>
            <a:endParaRPr lang="ru-RU" sz="3400" dirty="0"/>
          </a:p>
          <a:p>
            <a:pPr marL="365125" lvl="0" indent="354013">
              <a:buFont typeface="Wingdings" pitchFamily="2" charset="2"/>
              <a:buChar char="Ø"/>
            </a:pPr>
            <a:r>
              <a:rPr lang="ru-RU" sz="3400" dirty="0"/>
              <a:t> Составить расписание консультаций преподавателя или мастера производственного обучения, проводимых в очной или дистанционной форме.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900" dirty="0" smtClean="0"/>
              <a:t>Сущность педагогической помощи по составлению и выполнению ИОТ: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76238">
              <a:buNone/>
            </a:pPr>
            <a:r>
              <a:rPr lang="ru-RU" sz="2400" dirty="0" smtClean="0"/>
              <a:t>Индивидуально </a:t>
            </a:r>
            <a:r>
              <a:rPr lang="ru-RU" sz="2400" dirty="0"/>
              <a:t>за его реализацией следит сам обучающийся. </a:t>
            </a:r>
            <a:endParaRPr lang="ru-RU" sz="2400" dirty="0" smtClean="0"/>
          </a:p>
          <a:p>
            <a:pPr indent="376238">
              <a:buNone/>
            </a:pPr>
            <a:r>
              <a:rPr lang="ru-RU" sz="2400" dirty="0" smtClean="0"/>
              <a:t>Классный </a:t>
            </a:r>
            <a:r>
              <a:rPr lang="ru-RU" sz="2400" dirty="0"/>
              <a:t>руководитель проверяет выполнение </a:t>
            </a:r>
            <a:r>
              <a:rPr lang="ru-RU" sz="2400" dirty="0" smtClean="0"/>
              <a:t>ИОТ каждым </a:t>
            </a:r>
            <a:r>
              <a:rPr lang="ru-RU" sz="2400" dirty="0"/>
              <a:t>из обучающихся не реже 1-2 раза в месяц и проводит собеседование (1 раз в семестр промежуточное, в конце учебного года – итоговое</a:t>
            </a:r>
            <a:r>
              <a:rPr lang="ru-RU" sz="2400" dirty="0" smtClean="0"/>
              <a:t>).</a:t>
            </a:r>
          </a:p>
          <a:p>
            <a:pPr indent="376238">
              <a:buNone/>
            </a:pPr>
            <a:r>
              <a:rPr lang="ru-RU" sz="2400" dirty="0" smtClean="0"/>
              <a:t> </a:t>
            </a:r>
            <a:r>
              <a:rPr lang="ru-RU" sz="2400" dirty="0"/>
              <a:t>Заведующий отделением контролирует, анализирует и корректирует выполнение в целом индивидуальных образовательных траекторий.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dirty="0" smtClean="0"/>
              <a:t>Механизм контроля выполнения индивидуальной образовательной траектории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то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05554" y="313538"/>
            <a:ext cx="7770901" cy="5707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125" indent="354013">
              <a:buNone/>
            </a:pPr>
            <a:r>
              <a:rPr lang="ru-RU" dirty="0" smtClean="0"/>
              <a:t>Определенная </a:t>
            </a:r>
            <a:r>
              <a:rPr lang="ru-RU" dirty="0"/>
              <a:t>последовательность учебной деятельности  обучающегося по реализации собственных образовательных целей, соответствующая их способностям, возможностям, мотивации, </a:t>
            </a:r>
            <a:r>
              <a:rPr lang="ru-RU" dirty="0" smtClean="0"/>
              <a:t>интересам, </a:t>
            </a:r>
            <a:r>
              <a:rPr lang="ru-RU" dirty="0"/>
              <a:t>осуществляемая при координирующей, организующей, консультирующей деятельности преподавателя или мастера производственного обучения во взаимодействии с классным руководителем и заведующим отделением.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Индивидуальная образовательная траектория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 marL="365125" indent="-4763">
              <a:buNone/>
            </a:pPr>
            <a:r>
              <a:rPr lang="ru-RU" dirty="0"/>
              <a:t>предусматривает наличие </a:t>
            </a:r>
            <a:r>
              <a:rPr lang="ru-RU" i="1" dirty="0"/>
              <a:t>индивидуального образовательного маршрута</a:t>
            </a:r>
            <a:r>
              <a:rPr lang="ru-RU" dirty="0"/>
              <a:t> (содержательный компонент), а также разработанный </a:t>
            </a:r>
            <a:r>
              <a:rPr lang="ru-RU" i="1" dirty="0"/>
              <a:t>способ его реализации</a:t>
            </a:r>
            <a:r>
              <a:rPr lang="ru-RU" dirty="0"/>
              <a:t> (технологии организации образовательного процесса)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Индивидуальная образовательная траектория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pPr marL="365125" indent="354013">
              <a:buNone/>
            </a:pPr>
            <a:r>
              <a:rPr lang="ru-RU" dirty="0"/>
              <a:t>разрабатывается для создания условий, позволяющих выстраивать учебную деятельность в рамках учебной программы.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Индивидуальная образовательная траектория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125" indent="354013">
              <a:buNone/>
            </a:pPr>
            <a:r>
              <a:rPr lang="ru-RU" dirty="0" smtClean="0"/>
              <a:t>рекомендуется для </a:t>
            </a:r>
            <a:r>
              <a:rPr lang="ru-RU" dirty="0"/>
              <a:t>организации обучения </a:t>
            </a:r>
            <a:r>
              <a:rPr lang="ru-RU" dirty="0" smtClean="0"/>
              <a:t>студентов:</a:t>
            </a:r>
          </a:p>
          <a:p>
            <a:pPr marL="365125" indent="354013">
              <a:buFont typeface="Wingdings" pitchFamily="2" charset="2"/>
              <a:buChar char="Ø"/>
            </a:pPr>
            <a:r>
              <a:rPr lang="ru-RU" dirty="0" smtClean="0"/>
              <a:t>отстающих </a:t>
            </a:r>
            <a:r>
              <a:rPr lang="ru-RU" dirty="0"/>
              <a:t>в </a:t>
            </a:r>
            <a:r>
              <a:rPr lang="ru-RU" dirty="0" smtClean="0"/>
              <a:t>учёбе, </a:t>
            </a:r>
          </a:p>
          <a:p>
            <a:pPr marL="365125" indent="354013">
              <a:buFont typeface="Wingdings" pitchFamily="2" charset="2"/>
              <a:buChar char="Ø"/>
            </a:pPr>
            <a:r>
              <a:rPr lang="ru-RU" dirty="0" smtClean="0"/>
              <a:t>по </a:t>
            </a:r>
            <a:r>
              <a:rPr lang="ru-RU" dirty="0"/>
              <a:t>каким-то причинам не имеющих возможности посещать в определённый период </a:t>
            </a:r>
            <a:r>
              <a:rPr lang="ru-RU" dirty="0" smtClean="0"/>
              <a:t>колледж, </a:t>
            </a:r>
          </a:p>
          <a:p>
            <a:pPr marL="365125" indent="354013">
              <a:buFont typeface="Wingdings" pitchFamily="2" charset="2"/>
              <a:buChar char="Ø"/>
            </a:pPr>
            <a:r>
              <a:rPr lang="ru-RU" dirty="0" smtClean="0"/>
              <a:t>имеющих </a:t>
            </a:r>
            <a:r>
              <a:rPr lang="ru-RU" dirty="0"/>
              <a:t>потребность в достижении более высоких результатов  по конкретной теме, </a:t>
            </a:r>
            <a:endParaRPr lang="ru-RU" dirty="0" smtClean="0"/>
          </a:p>
          <a:p>
            <a:pPr marL="365125" indent="354013">
              <a:buFont typeface="Wingdings" pitchFamily="2" charset="2"/>
              <a:buChar char="Ø"/>
            </a:pPr>
            <a:r>
              <a:rPr lang="ru-RU" dirty="0" smtClean="0"/>
              <a:t>желающих </a:t>
            </a:r>
            <a:r>
              <a:rPr lang="ru-RU" dirty="0"/>
              <a:t>подготовиться к тематическому зачёту.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700" dirty="0" smtClean="0"/>
              <a:t>Индивидуальная образовательная траектория</a:t>
            </a:r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0363" indent="358775" algn="just">
              <a:buFont typeface="Wingdings" pitchFamily="2" charset="2"/>
              <a:buChar char="Ø"/>
            </a:pPr>
            <a:r>
              <a:rPr lang="ru-RU" dirty="0"/>
              <a:t>предварительное составление набора дидактических материалов по определённой теме или разделу учебного курса с учётом потребностей обучающегося, </a:t>
            </a:r>
            <a:endParaRPr lang="ru-RU" dirty="0" smtClean="0"/>
          </a:p>
          <a:p>
            <a:pPr marL="360363" indent="358775" algn="just">
              <a:buFont typeface="Wingdings" pitchFamily="2" charset="2"/>
              <a:buChar char="Ø"/>
            </a:pPr>
            <a:r>
              <a:rPr lang="ru-RU" dirty="0" smtClean="0"/>
              <a:t>ознакомление </a:t>
            </a:r>
            <a:r>
              <a:rPr lang="ru-RU" dirty="0"/>
              <a:t>его с содержанием системы заданий и критерием </a:t>
            </a:r>
            <a:r>
              <a:rPr lang="ru-RU" dirty="0" smtClean="0"/>
              <a:t>оценивания</a:t>
            </a:r>
            <a:r>
              <a:rPr lang="ru-RU" dirty="0"/>
              <a:t>, </a:t>
            </a:r>
            <a:endParaRPr lang="ru-RU" dirty="0" smtClean="0"/>
          </a:p>
          <a:p>
            <a:pPr marL="360363" indent="358775" algn="just">
              <a:buFont typeface="Wingdings" pitchFamily="2" charset="2"/>
              <a:buChar char="Ø"/>
            </a:pPr>
            <a:r>
              <a:rPr lang="ru-RU" dirty="0" smtClean="0"/>
              <a:t>обоснование </a:t>
            </a:r>
            <a:r>
              <a:rPr lang="ru-RU" dirty="0"/>
              <a:t>значения выполнения того или иного задания для достижения ожидаемых образовательных результатов, </a:t>
            </a:r>
            <a:endParaRPr lang="ru-RU" dirty="0" smtClean="0"/>
          </a:p>
          <a:p>
            <a:pPr marL="360363" indent="358775" algn="just">
              <a:buFont typeface="Wingdings" pitchFamily="2" charset="2"/>
              <a:buChar char="Ø"/>
            </a:pPr>
            <a:r>
              <a:rPr lang="ru-RU" dirty="0" smtClean="0"/>
              <a:t>помощь </a:t>
            </a:r>
            <a:r>
              <a:rPr lang="ru-RU" dirty="0"/>
              <a:t>в формировании индивидуального обучающего пакета.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Последовательность шагов преподавателя или мастера производственного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42387"/>
          </a:xfrm>
        </p:spPr>
        <p:txBody>
          <a:bodyPr/>
          <a:lstStyle/>
          <a:p>
            <a:pPr marL="630238" indent="-360363" algn="l">
              <a:buFont typeface="Wingdings" pitchFamily="2" charset="2"/>
              <a:buChar char="Ø"/>
            </a:pPr>
            <a:r>
              <a:rPr lang="ru-RU" dirty="0" smtClean="0"/>
              <a:t>составление </a:t>
            </a:r>
            <a:r>
              <a:rPr lang="ru-RU" dirty="0"/>
              <a:t>цели учения, </a:t>
            </a:r>
            <a:endParaRPr lang="ru-RU" dirty="0" smtClean="0"/>
          </a:p>
          <a:p>
            <a:pPr marL="630238" indent="-360363" algn="l">
              <a:buFont typeface="Wingdings" pitchFamily="2" charset="2"/>
              <a:buChar char="Ø"/>
            </a:pPr>
            <a:r>
              <a:rPr lang="ru-RU" dirty="0" smtClean="0"/>
              <a:t>определение </a:t>
            </a:r>
            <a:r>
              <a:rPr lang="ru-RU" dirty="0"/>
              <a:t>задач как шагов её реализации, </a:t>
            </a:r>
            <a:endParaRPr lang="ru-RU" dirty="0" smtClean="0"/>
          </a:p>
          <a:p>
            <a:pPr marL="630238" indent="-360363" algn="l">
              <a:buFont typeface="Wingdings" pitchFamily="2" charset="2"/>
              <a:buChar char="Ø"/>
            </a:pPr>
            <a:r>
              <a:rPr lang="ru-RU" dirty="0" smtClean="0"/>
              <a:t>планирование деятельности,</a:t>
            </a:r>
          </a:p>
          <a:p>
            <a:pPr marL="630238" indent="-360363" algn="l">
              <a:buFont typeface="Wingdings" pitchFamily="2" charset="2"/>
              <a:buChar char="Ø"/>
            </a:pPr>
            <a:r>
              <a:rPr lang="ru-RU" dirty="0" smtClean="0"/>
              <a:t>оценивание </a:t>
            </a:r>
            <a:r>
              <a:rPr lang="ru-RU" dirty="0"/>
              <a:t>и </a:t>
            </a:r>
            <a:r>
              <a:rPr lang="ru-RU" dirty="0" err="1" smtClean="0"/>
              <a:t>самооценивание</a:t>
            </a:r>
            <a:r>
              <a:rPr lang="ru-RU" dirty="0" smtClean="0"/>
              <a:t> </a:t>
            </a:r>
            <a:r>
              <a:rPr lang="ru-RU" dirty="0"/>
              <a:t>результата.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59024"/>
          </a:xfrm>
        </p:spPr>
        <p:txBody>
          <a:bodyPr>
            <a:normAutofit/>
          </a:bodyPr>
          <a:lstStyle/>
          <a:p>
            <a:pPr algn="ctr"/>
            <a:r>
              <a:rPr lang="ru-RU" sz="3500" dirty="0" smtClean="0"/>
              <a:t>Конструирование индивидуального учебного плана: 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indent="466725" algn="just">
              <a:buNone/>
            </a:pPr>
            <a:r>
              <a:rPr lang="ru-RU" dirty="0"/>
              <a:t>Личностным образовательным достижением обучающегося является самоопределение в форме его внутренней позиции относительно значимости изучения тем, осмысления последовательности шагов достижения ожидаемого результата, и </a:t>
            </a:r>
            <a:r>
              <a:rPr lang="ru-RU" dirty="0" err="1"/>
              <a:t>саморегуляция</a:t>
            </a:r>
            <a:r>
              <a:rPr lang="ru-RU" dirty="0"/>
              <a:t>, основанная на активности обучающегося, осмыслении значимых для него условий деятельности, выполнении составленной им программы исполнительских действий и самооценке соответствия реально достигнутых результатов критериям успешности реализации индивидуальной образовательной траектории.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marL="365125" indent="354013">
              <a:buNone/>
            </a:pPr>
            <a:r>
              <a:rPr lang="ru-RU" sz="3000" dirty="0"/>
              <a:t>Содержание индивидуальной образовательной </a:t>
            </a:r>
            <a:r>
              <a:rPr lang="ru-RU" sz="3000" dirty="0" smtClean="0"/>
              <a:t>траектории (ИОТ) </a:t>
            </a:r>
            <a:r>
              <a:rPr lang="ru-RU" sz="3000" dirty="0"/>
              <a:t>должно быть представлено сочетанием урочной и внеурочной деятельности. Таким образом, схема ежедневной занятости обучающегося не только прозрачна для него и его родителей, но и целостна по содержанию.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</TotalTime>
  <Words>652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Lucida Sans Unicode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Индивидуальная образовательная траектория</vt:lpstr>
      <vt:lpstr>Индивидуальная образовательная траектория</vt:lpstr>
      <vt:lpstr>Индивидуальная образовательная траектория</vt:lpstr>
      <vt:lpstr>Индивидуальная образовательная траектория</vt:lpstr>
      <vt:lpstr>Последовательность шагов преподавателя или мастера производственного обучения</vt:lpstr>
      <vt:lpstr>Конструирование индивидуального учебного плана: </vt:lpstr>
      <vt:lpstr>Презентация PowerPoint</vt:lpstr>
      <vt:lpstr>Презентация PowerPoint</vt:lpstr>
      <vt:lpstr>Презентация PowerPoint</vt:lpstr>
      <vt:lpstr>Структура ИОТ с учётом компонентов</vt:lpstr>
      <vt:lpstr>Сущность педагогической помощи по составлению и выполнению ИОТ: </vt:lpstr>
      <vt:lpstr>Сущность педагогической помощи по составлению и выполнению ИОТ: </vt:lpstr>
      <vt:lpstr>Механизм контроля выполнения индивидуальной образовательной траектории 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организации образовательного процесса по индивидуальным образовательным траекториям</dc:title>
  <dc:creator>днс</dc:creator>
  <cp:lastModifiedBy>Владимир Камеров</cp:lastModifiedBy>
  <cp:revision>22</cp:revision>
  <dcterms:created xsi:type="dcterms:W3CDTF">2013-12-25T10:40:12Z</dcterms:created>
  <dcterms:modified xsi:type="dcterms:W3CDTF">2015-12-21T15:31:23Z</dcterms:modified>
</cp:coreProperties>
</file>