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0" r:id="rId2"/>
    <p:sldId id="256" r:id="rId3"/>
    <p:sldId id="257" r:id="rId4"/>
    <p:sldId id="286" r:id="rId5"/>
    <p:sldId id="258" r:id="rId6"/>
    <p:sldId id="298" r:id="rId7"/>
    <p:sldId id="299" r:id="rId8"/>
    <p:sldId id="293" r:id="rId9"/>
    <p:sldId id="294" r:id="rId10"/>
    <p:sldId id="295" r:id="rId11"/>
    <p:sldId id="296" r:id="rId12"/>
    <p:sldId id="297" r:id="rId13"/>
    <p:sldId id="259" r:id="rId14"/>
    <p:sldId id="260" r:id="rId15"/>
    <p:sldId id="261" r:id="rId16"/>
    <p:sldId id="262" r:id="rId17"/>
    <p:sldId id="263" r:id="rId18"/>
    <p:sldId id="264" r:id="rId19"/>
    <p:sldId id="287" r:id="rId20"/>
    <p:sldId id="288" r:id="rId21"/>
    <p:sldId id="265" r:id="rId22"/>
    <p:sldId id="266" r:id="rId23"/>
    <p:sldId id="267" r:id="rId24"/>
    <p:sldId id="268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42DD1-848A-4047-BF67-6AA4E7E093F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72E102C7-976C-4D39-961C-6E83978CE6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Пакты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декларации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FFFF66"/>
            </a:solidFill>
            <a:effectLst>
              <a:outerShdw blurRad="38100" dist="38100" dir="2700000" algn="tl">
                <a:srgbClr val="000000"/>
              </a:outerShdw>
            </a:effectLst>
            <a:cs typeface="Arial" charset="0"/>
          </a:endParaRPr>
        </a:p>
      </dgm:t>
    </dgm:pt>
    <dgm:pt modelId="{AA51636B-7BC1-4D68-9F0F-0F78E47A287C}" type="parTrans" cxnId="{2CB56B37-177D-4B94-81A6-48E63BFF3794}">
      <dgm:prSet/>
      <dgm:spPr/>
    </dgm:pt>
    <dgm:pt modelId="{BADFF124-5C58-4CB9-B6EA-81EBB707CF89}" type="sibTrans" cxnId="{2CB56B37-177D-4B94-81A6-48E63BFF3794}">
      <dgm:prSet/>
      <dgm:spPr/>
    </dgm:pt>
    <dgm:pt modelId="{D06C6993-1059-4C33-ABC1-C334A8AF2A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10.12.1948 год-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«Всеобщая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декларация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прав человека»</a:t>
          </a:r>
          <a:endParaRPr kumimoji="1" lang="ru-RU" b="1" i="0" u="none" strike="noStrike" cap="none" normalizeH="0" baseline="0" smtClean="0">
            <a:ln>
              <a:noFill/>
            </a:ln>
            <a:solidFill>
              <a:srgbClr val="FFFF66"/>
            </a:solidFill>
            <a:effectLst>
              <a:outerShdw blurRad="38100" dist="38100" dir="2700000" algn="tl">
                <a:srgbClr val="000000"/>
              </a:outerShdw>
            </a:effectLst>
            <a:cs typeface="Arial" charset="0"/>
          </a:endParaRPr>
        </a:p>
      </dgm:t>
    </dgm:pt>
    <dgm:pt modelId="{F71569DB-DC53-4526-8031-2CB18A1512A3}" type="parTrans" cxnId="{6E69001B-4C0C-4907-A240-9DB32ADE2BCD}">
      <dgm:prSet/>
      <dgm:spPr/>
      <dgm:t>
        <a:bodyPr/>
        <a:lstStyle/>
        <a:p>
          <a:endParaRPr lang="ru-RU"/>
        </a:p>
      </dgm:t>
    </dgm:pt>
    <dgm:pt modelId="{BD3E14EB-9DF5-4969-AE17-58D2E5C77FAB}" type="sibTrans" cxnId="{6E69001B-4C0C-4907-A240-9DB32ADE2BCD}">
      <dgm:prSet/>
      <dgm:spPr/>
    </dgm:pt>
    <dgm:pt modelId="{7578AB37-1EE4-43FF-A653-DDADFA2F23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1215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Английская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 «Великая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хартия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вольностей»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b="1" i="0" u="none" strike="noStrike" cap="none" normalizeH="0" baseline="0" smtClean="0">
            <a:ln>
              <a:noFill/>
            </a:ln>
            <a:solidFill>
              <a:srgbClr val="FFFF66"/>
            </a:solidFill>
            <a:effectLst>
              <a:outerShdw blurRad="38100" dist="38100" dir="2700000" algn="tl">
                <a:srgbClr val="000000"/>
              </a:outerShdw>
            </a:effectLst>
            <a:cs typeface="Arial" charset="0"/>
          </a:endParaRPr>
        </a:p>
      </dgm:t>
    </dgm:pt>
    <dgm:pt modelId="{FF933F4B-0BC4-4C19-AC7C-80BBED4BD870}" type="parTrans" cxnId="{14A3DC5E-9471-4937-8CF6-200310F98F3D}">
      <dgm:prSet/>
      <dgm:spPr/>
      <dgm:t>
        <a:bodyPr/>
        <a:lstStyle/>
        <a:p>
          <a:endParaRPr lang="ru-RU"/>
        </a:p>
      </dgm:t>
    </dgm:pt>
    <dgm:pt modelId="{08F8BA73-5828-4290-ADDB-9AF4AB3F6BE8}" type="sibTrans" cxnId="{14A3DC5E-9471-4937-8CF6-200310F98F3D}">
      <dgm:prSet/>
      <dgm:spPr/>
    </dgm:pt>
    <dgm:pt modelId="{059F1DC1-F624-4878-A98A-A43DD38A0A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1789 год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французская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Декларация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прав человека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 и гражданина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b="1" i="0" u="none" strike="noStrike" cap="none" normalizeH="0" baseline="0" smtClean="0">
            <a:ln>
              <a:noFill/>
            </a:ln>
            <a:solidFill>
              <a:srgbClr val="FFFF66"/>
            </a:solidFill>
            <a:effectLst>
              <a:outerShdw blurRad="38100" dist="38100" dir="2700000" algn="tl">
                <a:srgbClr val="000000"/>
              </a:outerShdw>
            </a:effectLst>
            <a:cs typeface="Arial" charset="0"/>
          </a:endParaRPr>
        </a:p>
      </dgm:t>
    </dgm:pt>
    <dgm:pt modelId="{2BFFCA10-6725-4747-9564-103DC31FFB52}" type="parTrans" cxnId="{EC6AF732-8F67-4F3D-A07B-E675B7036401}">
      <dgm:prSet/>
      <dgm:spPr/>
      <dgm:t>
        <a:bodyPr/>
        <a:lstStyle/>
        <a:p>
          <a:endParaRPr lang="ru-RU"/>
        </a:p>
      </dgm:t>
    </dgm:pt>
    <dgm:pt modelId="{FEE5DA13-3110-45B8-886C-FD8CD7A0FA69}" type="sibTrans" cxnId="{EC6AF732-8F67-4F3D-A07B-E675B7036401}">
      <dgm:prSet/>
      <dgm:spPr/>
    </dgm:pt>
    <dgm:pt modelId="{E9D4E654-6A6C-435D-8C0D-949F151387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1791 год-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Американский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«Билль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 о правах»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b="1" i="0" u="none" strike="noStrike" cap="none" normalizeH="0" baseline="0" smtClean="0">
            <a:ln>
              <a:noFill/>
            </a:ln>
            <a:solidFill>
              <a:srgbClr val="FFFF66"/>
            </a:solidFill>
            <a:effectLst>
              <a:outerShdw blurRad="38100" dist="38100" dir="2700000" algn="tl">
                <a:srgbClr val="000000"/>
              </a:outerShdw>
            </a:effectLst>
            <a:cs typeface="Arial" charset="0"/>
          </a:endParaRPr>
        </a:p>
      </dgm:t>
    </dgm:pt>
    <dgm:pt modelId="{57ADA95E-CC8F-46EF-B884-2782B724224B}" type="parTrans" cxnId="{E8C01482-9DF7-46AF-8B35-1FD4E6B772F8}">
      <dgm:prSet/>
      <dgm:spPr/>
      <dgm:t>
        <a:bodyPr/>
        <a:lstStyle/>
        <a:p>
          <a:endParaRPr lang="ru-RU"/>
        </a:p>
      </dgm:t>
    </dgm:pt>
    <dgm:pt modelId="{3EFB5AE8-9895-4BEA-890A-0D4BA26751DB}" type="sibTrans" cxnId="{E8C01482-9DF7-46AF-8B35-1FD4E6B772F8}">
      <dgm:prSet/>
      <dgm:spPr/>
    </dgm:pt>
    <dgm:pt modelId="{E00662AF-0116-4643-A6A8-DF6C9672C8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Конституция</a:t>
          </a: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</a:t>
          </a:r>
          <a:endParaRPr kumimoji="1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4DAACD8-B948-4FF2-88D2-7D7ECE4E9686}" type="parTrans" cxnId="{C171B0CD-2605-4FEF-96EC-65AC070695D2}">
      <dgm:prSet/>
      <dgm:spPr/>
      <dgm:t>
        <a:bodyPr/>
        <a:lstStyle/>
        <a:p>
          <a:endParaRPr lang="ru-RU"/>
        </a:p>
      </dgm:t>
    </dgm:pt>
    <dgm:pt modelId="{5C2A1C97-F662-496C-B756-97E69617456F}" type="sibTrans" cxnId="{C171B0CD-2605-4FEF-96EC-65AC070695D2}">
      <dgm:prSet/>
      <dgm:spPr/>
    </dgm:pt>
    <dgm:pt modelId="{E18BF2D3-45E5-4359-B2E2-64A6EC2DD483}" type="pres">
      <dgm:prSet presAssocID="{DD842DD1-848A-4047-BF67-6AA4E7E093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9868F0-2839-4AD8-88FE-EBF5B20A2316}" type="pres">
      <dgm:prSet presAssocID="{72E102C7-976C-4D39-961C-6E83978CE6FE}" presName="centerShape" presStyleLbl="node0" presStyleIdx="0" presStyleCnt="1"/>
      <dgm:spPr/>
    </dgm:pt>
    <dgm:pt modelId="{3E092703-CC9A-43D1-9C9D-448C1A8EF52B}" type="pres">
      <dgm:prSet presAssocID="{F71569DB-DC53-4526-8031-2CB18A1512A3}" presName="Name9" presStyleLbl="parChTrans1D2" presStyleIdx="0" presStyleCnt="5"/>
      <dgm:spPr/>
    </dgm:pt>
    <dgm:pt modelId="{28400754-0692-4057-A259-C1284E4A2728}" type="pres">
      <dgm:prSet presAssocID="{F71569DB-DC53-4526-8031-2CB18A1512A3}" presName="connTx" presStyleLbl="parChTrans1D2" presStyleIdx="0" presStyleCnt="5"/>
      <dgm:spPr/>
    </dgm:pt>
    <dgm:pt modelId="{D04787AF-A1B9-4356-9A53-8F5652530035}" type="pres">
      <dgm:prSet presAssocID="{D06C6993-1059-4C33-ABC1-C334A8AF2A02}" presName="node" presStyleLbl="node1" presStyleIdx="0" presStyleCnt="5">
        <dgm:presLayoutVars>
          <dgm:bulletEnabled val="1"/>
        </dgm:presLayoutVars>
      </dgm:prSet>
      <dgm:spPr/>
    </dgm:pt>
    <dgm:pt modelId="{AEBEE1C1-D765-4BC6-A4E9-8E4945D0672D}" type="pres">
      <dgm:prSet presAssocID="{FF933F4B-0BC4-4C19-AC7C-80BBED4BD870}" presName="Name9" presStyleLbl="parChTrans1D2" presStyleIdx="1" presStyleCnt="5"/>
      <dgm:spPr/>
    </dgm:pt>
    <dgm:pt modelId="{BF14AFA0-B26F-4E93-8335-FAB21B5CA533}" type="pres">
      <dgm:prSet presAssocID="{FF933F4B-0BC4-4C19-AC7C-80BBED4BD870}" presName="connTx" presStyleLbl="parChTrans1D2" presStyleIdx="1" presStyleCnt="5"/>
      <dgm:spPr/>
    </dgm:pt>
    <dgm:pt modelId="{182DFABC-9AEF-4922-9876-8B7996CB710E}" type="pres">
      <dgm:prSet presAssocID="{7578AB37-1EE4-43FF-A653-DDADFA2F2382}" presName="node" presStyleLbl="node1" presStyleIdx="1" presStyleCnt="5">
        <dgm:presLayoutVars>
          <dgm:bulletEnabled val="1"/>
        </dgm:presLayoutVars>
      </dgm:prSet>
      <dgm:spPr/>
    </dgm:pt>
    <dgm:pt modelId="{6877F510-6C2F-4347-8E08-DBE3C2A9868C}" type="pres">
      <dgm:prSet presAssocID="{2BFFCA10-6725-4747-9564-103DC31FFB52}" presName="Name9" presStyleLbl="parChTrans1D2" presStyleIdx="2" presStyleCnt="5"/>
      <dgm:spPr/>
    </dgm:pt>
    <dgm:pt modelId="{6C90A8A0-ABB8-492C-B42C-D6A8ACF84584}" type="pres">
      <dgm:prSet presAssocID="{2BFFCA10-6725-4747-9564-103DC31FFB52}" presName="connTx" presStyleLbl="parChTrans1D2" presStyleIdx="2" presStyleCnt="5"/>
      <dgm:spPr/>
    </dgm:pt>
    <dgm:pt modelId="{EC7CB21F-5A94-4734-8812-59A13C851C49}" type="pres">
      <dgm:prSet presAssocID="{059F1DC1-F624-4878-A98A-A43DD38A0AE4}" presName="node" presStyleLbl="node1" presStyleIdx="2" presStyleCnt="5">
        <dgm:presLayoutVars>
          <dgm:bulletEnabled val="1"/>
        </dgm:presLayoutVars>
      </dgm:prSet>
      <dgm:spPr/>
    </dgm:pt>
    <dgm:pt modelId="{2A4ED1C7-58D3-4389-8029-71435FECB244}" type="pres">
      <dgm:prSet presAssocID="{57ADA95E-CC8F-46EF-B884-2782B724224B}" presName="Name9" presStyleLbl="parChTrans1D2" presStyleIdx="3" presStyleCnt="5"/>
      <dgm:spPr/>
    </dgm:pt>
    <dgm:pt modelId="{23637589-7470-48E8-835D-FD4190FD4C51}" type="pres">
      <dgm:prSet presAssocID="{57ADA95E-CC8F-46EF-B884-2782B724224B}" presName="connTx" presStyleLbl="parChTrans1D2" presStyleIdx="3" presStyleCnt="5"/>
      <dgm:spPr/>
    </dgm:pt>
    <dgm:pt modelId="{24F8DF6F-9E6C-4910-9194-003CD82C101B}" type="pres">
      <dgm:prSet presAssocID="{E9D4E654-6A6C-435D-8C0D-949F1513879D}" presName="node" presStyleLbl="node1" presStyleIdx="3" presStyleCnt="5">
        <dgm:presLayoutVars>
          <dgm:bulletEnabled val="1"/>
        </dgm:presLayoutVars>
      </dgm:prSet>
      <dgm:spPr/>
    </dgm:pt>
    <dgm:pt modelId="{8B8B186C-67BA-4DDE-88CC-E17D50234E76}" type="pres">
      <dgm:prSet presAssocID="{34DAACD8-B948-4FF2-88D2-7D7ECE4E9686}" presName="Name9" presStyleLbl="parChTrans1D2" presStyleIdx="4" presStyleCnt="5"/>
      <dgm:spPr/>
    </dgm:pt>
    <dgm:pt modelId="{30B4684E-2306-44A1-8EFB-96B90D82A9FE}" type="pres">
      <dgm:prSet presAssocID="{34DAACD8-B948-4FF2-88D2-7D7ECE4E9686}" presName="connTx" presStyleLbl="parChTrans1D2" presStyleIdx="4" presStyleCnt="5"/>
      <dgm:spPr/>
    </dgm:pt>
    <dgm:pt modelId="{A6133784-2C7F-493A-9515-3302908C084C}" type="pres">
      <dgm:prSet presAssocID="{E00662AF-0116-4643-A6A8-DF6C9672C88F}" presName="node" presStyleLbl="node1" presStyleIdx="4" presStyleCnt="5">
        <dgm:presLayoutVars>
          <dgm:bulletEnabled val="1"/>
        </dgm:presLayoutVars>
      </dgm:prSet>
      <dgm:spPr/>
    </dgm:pt>
  </dgm:ptLst>
  <dgm:cxnLst>
    <dgm:cxn modelId="{C171B0CD-2605-4FEF-96EC-65AC070695D2}" srcId="{72E102C7-976C-4D39-961C-6E83978CE6FE}" destId="{E00662AF-0116-4643-A6A8-DF6C9672C88F}" srcOrd="4" destOrd="0" parTransId="{34DAACD8-B948-4FF2-88D2-7D7ECE4E9686}" sibTransId="{5C2A1C97-F662-496C-B756-97E69617456F}"/>
    <dgm:cxn modelId="{8524821A-C1E3-4987-9735-C997C29A63D4}" type="presOf" srcId="{FF933F4B-0BC4-4C19-AC7C-80BBED4BD870}" destId="{AEBEE1C1-D765-4BC6-A4E9-8E4945D0672D}" srcOrd="0" destOrd="0" presId="urn:microsoft.com/office/officeart/2005/8/layout/radial1"/>
    <dgm:cxn modelId="{1A5F6522-8AC8-47A9-B935-AA269076CFF8}" type="presOf" srcId="{FF933F4B-0BC4-4C19-AC7C-80BBED4BD870}" destId="{BF14AFA0-B26F-4E93-8335-FAB21B5CA533}" srcOrd="1" destOrd="0" presId="urn:microsoft.com/office/officeart/2005/8/layout/radial1"/>
    <dgm:cxn modelId="{7F50FB79-CF6F-44FE-87D9-E58FE010D643}" type="presOf" srcId="{2BFFCA10-6725-4747-9564-103DC31FFB52}" destId="{6877F510-6C2F-4347-8E08-DBE3C2A9868C}" srcOrd="0" destOrd="0" presId="urn:microsoft.com/office/officeart/2005/8/layout/radial1"/>
    <dgm:cxn modelId="{1B0EF523-B813-4001-9728-30949D0F0F06}" type="presOf" srcId="{57ADA95E-CC8F-46EF-B884-2782B724224B}" destId="{23637589-7470-48E8-835D-FD4190FD4C51}" srcOrd="1" destOrd="0" presId="urn:microsoft.com/office/officeart/2005/8/layout/radial1"/>
    <dgm:cxn modelId="{C5BC2064-1B9E-4EAA-9551-1922C6B49493}" type="presOf" srcId="{72E102C7-976C-4D39-961C-6E83978CE6FE}" destId="{D59868F0-2839-4AD8-88FE-EBF5B20A2316}" srcOrd="0" destOrd="0" presId="urn:microsoft.com/office/officeart/2005/8/layout/radial1"/>
    <dgm:cxn modelId="{45BAD781-000B-47F6-AD4C-C0EE10B58173}" type="presOf" srcId="{34DAACD8-B948-4FF2-88D2-7D7ECE4E9686}" destId="{30B4684E-2306-44A1-8EFB-96B90D82A9FE}" srcOrd="1" destOrd="0" presId="urn:microsoft.com/office/officeart/2005/8/layout/radial1"/>
    <dgm:cxn modelId="{03479511-7CE1-4BA5-9B00-6932D04C4490}" type="presOf" srcId="{34DAACD8-B948-4FF2-88D2-7D7ECE4E9686}" destId="{8B8B186C-67BA-4DDE-88CC-E17D50234E76}" srcOrd="0" destOrd="0" presId="urn:microsoft.com/office/officeart/2005/8/layout/radial1"/>
    <dgm:cxn modelId="{2CB56B37-177D-4B94-81A6-48E63BFF3794}" srcId="{DD842DD1-848A-4047-BF67-6AA4E7E093FA}" destId="{72E102C7-976C-4D39-961C-6E83978CE6FE}" srcOrd="0" destOrd="0" parTransId="{AA51636B-7BC1-4D68-9F0F-0F78E47A287C}" sibTransId="{BADFF124-5C58-4CB9-B6EA-81EBB707CF89}"/>
    <dgm:cxn modelId="{E8C01482-9DF7-46AF-8B35-1FD4E6B772F8}" srcId="{72E102C7-976C-4D39-961C-6E83978CE6FE}" destId="{E9D4E654-6A6C-435D-8C0D-949F1513879D}" srcOrd="3" destOrd="0" parTransId="{57ADA95E-CC8F-46EF-B884-2782B724224B}" sibTransId="{3EFB5AE8-9895-4BEA-890A-0D4BA26751DB}"/>
    <dgm:cxn modelId="{14A3DC5E-9471-4937-8CF6-200310F98F3D}" srcId="{72E102C7-976C-4D39-961C-6E83978CE6FE}" destId="{7578AB37-1EE4-43FF-A653-DDADFA2F2382}" srcOrd="1" destOrd="0" parTransId="{FF933F4B-0BC4-4C19-AC7C-80BBED4BD870}" sibTransId="{08F8BA73-5828-4290-ADDB-9AF4AB3F6BE8}"/>
    <dgm:cxn modelId="{704B3056-BB13-476E-9155-F701E8091243}" type="presOf" srcId="{57ADA95E-CC8F-46EF-B884-2782B724224B}" destId="{2A4ED1C7-58D3-4389-8029-71435FECB244}" srcOrd="0" destOrd="0" presId="urn:microsoft.com/office/officeart/2005/8/layout/radial1"/>
    <dgm:cxn modelId="{2CAD5AF7-E5AB-4344-864A-4B0B813DD572}" type="presOf" srcId="{E00662AF-0116-4643-A6A8-DF6C9672C88F}" destId="{A6133784-2C7F-493A-9515-3302908C084C}" srcOrd="0" destOrd="0" presId="urn:microsoft.com/office/officeart/2005/8/layout/radial1"/>
    <dgm:cxn modelId="{EDF6D94A-E312-490C-83DB-F6E35D3F28FE}" type="presOf" srcId="{E9D4E654-6A6C-435D-8C0D-949F1513879D}" destId="{24F8DF6F-9E6C-4910-9194-003CD82C101B}" srcOrd="0" destOrd="0" presId="urn:microsoft.com/office/officeart/2005/8/layout/radial1"/>
    <dgm:cxn modelId="{A3695097-4704-4501-9F3A-D5B40318DF0C}" type="presOf" srcId="{059F1DC1-F624-4878-A98A-A43DD38A0AE4}" destId="{EC7CB21F-5A94-4734-8812-59A13C851C49}" srcOrd="0" destOrd="0" presId="urn:microsoft.com/office/officeart/2005/8/layout/radial1"/>
    <dgm:cxn modelId="{999F7041-61E6-4956-9B5C-B79D1B515A40}" type="presOf" srcId="{2BFFCA10-6725-4747-9564-103DC31FFB52}" destId="{6C90A8A0-ABB8-492C-B42C-D6A8ACF84584}" srcOrd="1" destOrd="0" presId="urn:microsoft.com/office/officeart/2005/8/layout/radial1"/>
    <dgm:cxn modelId="{81D40145-25EA-4A3F-BC61-9FFF88D4211D}" type="presOf" srcId="{F71569DB-DC53-4526-8031-2CB18A1512A3}" destId="{3E092703-CC9A-43D1-9C9D-448C1A8EF52B}" srcOrd="0" destOrd="0" presId="urn:microsoft.com/office/officeart/2005/8/layout/radial1"/>
    <dgm:cxn modelId="{72D227F1-0407-4930-88A6-D171E34ABC20}" type="presOf" srcId="{F71569DB-DC53-4526-8031-2CB18A1512A3}" destId="{28400754-0692-4057-A259-C1284E4A2728}" srcOrd="1" destOrd="0" presId="urn:microsoft.com/office/officeart/2005/8/layout/radial1"/>
    <dgm:cxn modelId="{EC6AF732-8F67-4F3D-A07B-E675B7036401}" srcId="{72E102C7-976C-4D39-961C-6E83978CE6FE}" destId="{059F1DC1-F624-4878-A98A-A43DD38A0AE4}" srcOrd="2" destOrd="0" parTransId="{2BFFCA10-6725-4747-9564-103DC31FFB52}" sibTransId="{FEE5DA13-3110-45B8-886C-FD8CD7A0FA69}"/>
    <dgm:cxn modelId="{D11CDE52-3C78-4A4C-B288-1C61B6EFA38C}" type="presOf" srcId="{DD842DD1-848A-4047-BF67-6AA4E7E093FA}" destId="{E18BF2D3-45E5-4359-B2E2-64A6EC2DD483}" srcOrd="0" destOrd="0" presId="urn:microsoft.com/office/officeart/2005/8/layout/radial1"/>
    <dgm:cxn modelId="{BA430A21-F00A-4B94-B9C4-7F8DAA9429E1}" type="presOf" srcId="{7578AB37-1EE4-43FF-A653-DDADFA2F2382}" destId="{182DFABC-9AEF-4922-9876-8B7996CB710E}" srcOrd="0" destOrd="0" presId="urn:microsoft.com/office/officeart/2005/8/layout/radial1"/>
    <dgm:cxn modelId="{BFBAEB27-CDB3-4B9F-A270-924FF7134955}" type="presOf" srcId="{D06C6993-1059-4C33-ABC1-C334A8AF2A02}" destId="{D04787AF-A1B9-4356-9A53-8F5652530035}" srcOrd="0" destOrd="0" presId="urn:microsoft.com/office/officeart/2005/8/layout/radial1"/>
    <dgm:cxn modelId="{6E69001B-4C0C-4907-A240-9DB32ADE2BCD}" srcId="{72E102C7-976C-4D39-961C-6E83978CE6FE}" destId="{D06C6993-1059-4C33-ABC1-C334A8AF2A02}" srcOrd="0" destOrd="0" parTransId="{F71569DB-DC53-4526-8031-2CB18A1512A3}" sibTransId="{BD3E14EB-9DF5-4969-AE17-58D2E5C77FAB}"/>
    <dgm:cxn modelId="{F5FB496E-0E9F-496B-9211-24415EA01CA6}" type="presParOf" srcId="{E18BF2D3-45E5-4359-B2E2-64A6EC2DD483}" destId="{D59868F0-2839-4AD8-88FE-EBF5B20A2316}" srcOrd="0" destOrd="0" presId="urn:microsoft.com/office/officeart/2005/8/layout/radial1"/>
    <dgm:cxn modelId="{B01DA325-3C44-4D6F-AB95-4326F80E9B36}" type="presParOf" srcId="{E18BF2D3-45E5-4359-B2E2-64A6EC2DD483}" destId="{3E092703-CC9A-43D1-9C9D-448C1A8EF52B}" srcOrd="1" destOrd="0" presId="urn:microsoft.com/office/officeart/2005/8/layout/radial1"/>
    <dgm:cxn modelId="{1B635957-B8B3-44EA-BAEC-DDD780BB0491}" type="presParOf" srcId="{3E092703-CC9A-43D1-9C9D-448C1A8EF52B}" destId="{28400754-0692-4057-A259-C1284E4A2728}" srcOrd="0" destOrd="0" presId="urn:microsoft.com/office/officeart/2005/8/layout/radial1"/>
    <dgm:cxn modelId="{A03473BB-EEA3-4810-8379-3EB988DED418}" type="presParOf" srcId="{E18BF2D3-45E5-4359-B2E2-64A6EC2DD483}" destId="{D04787AF-A1B9-4356-9A53-8F5652530035}" srcOrd="2" destOrd="0" presId="urn:microsoft.com/office/officeart/2005/8/layout/radial1"/>
    <dgm:cxn modelId="{68B92164-D6B0-4292-90CB-9B2454D8CA15}" type="presParOf" srcId="{E18BF2D3-45E5-4359-B2E2-64A6EC2DD483}" destId="{AEBEE1C1-D765-4BC6-A4E9-8E4945D0672D}" srcOrd="3" destOrd="0" presId="urn:microsoft.com/office/officeart/2005/8/layout/radial1"/>
    <dgm:cxn modelId="{63A39969-A13D-476C-A3B4-D875FCFAF936}" type="presParOf" srcId="{AEBEE1C1-D765-4BC6-A4E9-8E4945D0672D}" destId="{BF14AFA0-B26F-4E93-8335-FAB21B5CA533}" srcOrd="0" destOrd="0" presId="urn:microsoft.com/office/officeart/2005/8/layout/radial1"/>
    <dgm:cxn modelId="{618D873B-D6D8-474D-856F-42DFA98772A5}" type="presParOf" srcId="{E18BF2D3-45E5-4359-B2E2-64A6EC2DD483}" destId="{182DFABC-9AEF-4922-9876-8B7996CB710E}" srcOrd="4" destOrd="0" presId="urn:microsoft.com/office/officeart/2005/8/layout/radial1"/>
    <dgm:cxn modelId="{F2B5FB5A-A421-402A-8201-35553AAE01E6}" type="presParOf" srcId="{E18BF2D3-45E5-4359-B2E2-64A6EC2DD483}" destId="{6877F510-6C2F-4347-8E08-DBE3C2A9868C}" srcOrd="5" destOrd="0" presId="urn:microsoft.com/office/officeart/2005/8/layout/radial1"/>
    <dgm:cxn modelId="{1614BD4F-09F8-4431-9B18-6D52A8C9FAC7}" type="presParOf" srcId="{6877F510-6C2F-4347-8E08-DBE3C2A9868C}" destId="{6C90A8A0-ABB8-492C-B42C-D6A8ACF84584}" srcOrd="0" destOrd="0" presId="urn:microsoft.com/office/officeart/2005/8/layout/radial1"/>
    <dgm:cxn modelId="{987617F5-48C8-419E-8A55-7E6361175E47}" type="presParOf" srcId="{E18BF2D3-45E5-4359-B2E2-64A6EC2DD483}" destId="{EC7CB21F-5A94-4734-8812-59A13C851C49}" srcOrd="6" destOrd="0" presId="urn:microsoft.com/office/officeart/2005/8/layout/radial1"/>
    <dgm:cxn modelId="{B4848E97-84A4-46FF-8AD1-0493768C2BF9}" type="presParOf" srcId="{E18BF2D3-45E5-4359-B2E2-64A6EC2DD483}" destId="{2A4ED1C7-58D3-4389-8029-71435FECB244}" srcOrd="7" destOrd="0" presId="urn:microsoft.com/office/officeart/2005/8/layout/radial1"/>
    <dgm:cxn modelId="{F438F656-10E3-4F06-AB8A-8FF92C60FC8C}" type="presParOf" srcId="{2A4ED1C7-58D3-4389-8029-71435FECB244}" destId="{23637589-7470-48E8-835D-FD4190FD4C51}" srcOrd="0" destOrd="0" presId="urn:microsoft.com/office/officeart/2005/8/layout/radial1"/>
    <dgm:cxn modelId="{D8C59075-272E-4C7B-9822-D2423FC90B05}" type="presParOf" srcId="{E18BF2D3-45E5-4359-B2E2-64A6EC2DD483}" destId="{24F8DF6F-9E6C-4910-9194-003CD82C101B}" srcOrd="8" destOrd="0" presId="urn:microsoft.com/office/officeart/2005/8/layout/radial1"/>
    <dgm:cxn modelId="{ADA9E7E6-BA43-4F0D-AA17-5E1CB7F68174}" type="presParOf" srcId="{E18BF2D3-45E5-4359-B2E2-64A6EC2DD483}" destId="{8B8B186C-67BA-4DDE-88CC-E17D50234E76}" srcOrd="9" destOrd="0" presId="urn:microsoft.com/office/officeart/2005/8/layout/radial1"/>
    <dgm:cxn modelId="{C60D3A50-A9F4-4668-BC15-BE27EF40CF45}" type="presParOf" srcId="{8B8B186C-67BA-4DDE-88CC-E17D50234E76}" destId="{30B4684E-2306-44A1-8EFB-96B90D82A9FE}" srcOrd="0" destOrd="0" presId="urn:microsoft.com/office/officeart/2005/8/layout/radial1"/>
    <dgm:cxn modelId="{65B758EA-CC89-4AE3-B028-D607E3765138}" type="presParOf" srcId="{E18BF2D3-45E5-4359-B2E2-64A6EC2DD483}" destId="{A6133784-2C7F-493A-9515-3302908C084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6C2BD9-B5E7-48D8-B8CE-B92D8503A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-mahat.ru/pict/050_2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luiza-m.narod.ru/smi/tarih/resem/tmk-tyb04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000" dirty="0" smtClean="0"/>
              <a:t>МИНИСТЕРСТВО ОБРАЗОВАНИЯ И НАУКИ РОССИЙСКОЙ ФЕДЕРАЦИИ ФГБОУ </a:t>
            </a:r>
            <a:r>
              <a:rPr lang="ru-RU" sz="2000" dirty="0" smtClean="0"/>
              <a:t>ВО </a:t>
            </a:r>
            <a:r>
              <a:rPr lang="ru-RU" sz="2000" dirty="0" smtClean="0"/>
              <a:t>«</a:t>
            </a:r>
            <a:r>
              <a:rPr lang="ru-RU" sz="2000" dirty="0" smtClean="0"/>
              <a:t>АРМАВИРСКИЙ ГОСУДАРСТВЕННЫЙ ПЕДАГОГИЧЕСКИЙ УНИВЕРСИТЕТ»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endParaRPr lang="ru-RU" sz="1400" b="1" dirty="0" smtClean="0"/>
          </a:p>
          <a:p>
            <a:pPr lvl="0">
              <a:buNone/>
            </a:pPr>
            <a:endParaRPr lang="ru-RU" sz="1400" b="1" dirty="0" smtClean="0"/>
          </a:p>
          <a:p>
            <a:pPr lvl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Тема</a:t>
            </a:r>
            <a:r>
              <a:rPr lang="ru-RU" b="1" dirty="0" smtClean="0"/>
              <a:t>: </a:t>
            </a:r>
            <a:r>
              <a:rPr lang="ru-RU" b="1" cap="all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и свободы человека и гражданина</a:t>
            </a:r>
          </a:p>
          <a:p>
            <a:pPr lvl="0" algn="ctr">
              <a:buNone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Автор: Коновалова </a:t>
            </a:r>
            <a:r>
              <a:rPr lang="ru-RU" sz="2000" b="1" dirty="0">
                <a:solidFill>
                  <a:srgbClr val="002060"/>
                </a:solidFill>
              </a:rPr>
              <a:t>Виктория Александровна</a:t>
            </a:r>
            <a:r>
              <a:rPr lang="ru-RU" sz="2000" b="1" dirty="0" smtClean="0">
                <a:solidFill>
                  <a:srgbClr val="002060"/>
                </a:solidFill>
              </a:rPr>
              <a:t>, магистрант 1-го года обучения,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Соавторы: </a:t>
            </a:r>
            <a:r>
              <a:rPr lang="ru-RU" sz="2000" b="1" dirty="0" err="1" smtClean="0">
                <a:solidFill>
                  <a:srgbClr val="002060"/>
                </a:solidFill>
              </a:rPr>
              <a:t>Беглярова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Эльвира Александровна, магистрант 1-го года </a:t>
            </a:r>
            <a:r>
              <a:rPr lang="ru-RU" sz="2000" b="1" dirty="0" smtClean="0">
                <a:solidFill>
                  <a:srgbClr val="002060"/>
                </a:solidFill>
              </a:rPr>
              <a:t>обучения,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</a:rPr>
              <a:t>Макаров Дмитрий </a:t>
            </a:r>
            <a:r>
              <a:rPr lang="ru-RU" sz="2000" b="1" dirty="0" smtClean="0">
                <a:solidFill>
                  <a:srgbClr val="002060"/>
                </a:solidFill>
              </a:rPr>
              <a:t>Александрович, магистрант </a:t>
            </a:r>
            <a:r>
              <a:rPr lang="ru-RU" sz="2000" b="1" dirty="0">
                <a:solidFill>
                  <a:srgbClr val="002060"/>
                </a:solidFill>
              </a:rPr>
              <a:t>1-го года обучения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Античные идеи свободы и равенства людей были восприняты и развиты светскими и религиозными мыслителями средневековья.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Ряд средневековых мыслителей (Марсилий Падуанский, Генри Брэктон, и д.р.) защищали идею свободы, равенства всех перед законом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Галя\Desktop\мусорка\документы\доклады\312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5105400" cy="3817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2445566"/>
            <a:ext cx="42839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Права и свободы человека и гражданина, провозглашенные во французской Декларации 1789 г. приобрели общемировое звучание и стали императивами обновления и гуманизации общественных и государственных порядков.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C:\Users\Галя\Desktop\мусорка\документы\доклады\REWREW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686048" cy="4936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7308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современном мире, когда проблема защиты прав человека вышла далеко за пределы каждого отдельного государства, возникла необходимость в создании универсальных международно-правовых стандартов, которые так же являются основными правами человека. Эти основные права отражены в ряде важнейших международно-правовых актов, установивших общечеловеческие стандарты прав и интересов личности, определивших ту планку, ниже которой государство не может опускаться.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я\Desktop\мусорка\документы\доклады\кп\dsf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436096" y="4265712"/>
            <a:ext cx="343819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FF66"/>
                </a:solidFill>
                <a:latin typeface="Verdana" pitchFamily="34" charset="0"/>
              </a:rPr>
              <a:t>Гражданские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Гражданские права</a:t>
            </a:r>
            <a:r>
              <a:rPr lang="ru-RU" sz="4000" dirty="0" smtClean="0"/>
              <a:t> - это возможность существования людей в государстве, характеризующие их физическое и биологическое существование, удовлетворения материальных и духовных потребностей.</a:t>
            </a:r>
            <a:endParaRPr lang="ru-RU" sz="4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8958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  <a:latin typeface="Verdana" pitchFamily="34" charset="0"/>
              </a:rPr>
              <a:t>Гражданские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25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Право на жизнь (ст.20)</a:t>
            </a:r>
            <a:r>
              <a:rPr lang="ru-RU" sz="2400" dirty="0" smtClean="0"/>
              <a:t> — неотъемлемое право каждого человека, охраняемое законом. Его содержание заключается в том, что никто не может быть умышленно лишен жизни иначе как во исполнение смертного приговора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вынесенного судом за совершение преступления, в отношении которого законом предусмотрено такое наказание. Также право на жизнь налагает на государство обязательство сделать всё для того, чтобы человеческая жизнь оказалась вне опасности и предпринимать эффективное расследование убийств. В России существование права на жизнь признаётся Конституцией Российской Федерации</a:t>
            </a:r>
            <a:endParaRPr lang="ru-RU" sz="2400" dirty="0"/>
          </a:p>
        </p:txBody>
      </p:sp>
      <p:pic>
        <p:nvPicPr>
          <p:cNvPr id="3074" name="Picture 2" descr="C:\Users\Пользователь\Desktop\33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546207"/>
            <a:ext cx="3851920" cy="131179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Неприкосновенность личности</a:t>
            </a:r>
            <a:r>
              <a:rPr lang="ru-RU" dirty="0" smtClean="0"/>
              <a:t> — принцип, согласно которому человек не может быть произвольно лишён свободы. Статья 9 Всеобщей декларации прав человека предусматривает, что «никто не может быть подвергнут произвольному аресту, задержанию или изгнанию».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Статья 22 </a:t>
            </a:r>
            <a:r>
              <a:rPr lang="ru-RU" dirty="0" smtClean="0"/>
              <a:t>Конституции Российской Федерации предусматривает, что каждый имеет право на свободу и личную неприкосновенность, что арест, заключение под стражу и содержание под стражей допускаются только по судебному решению, что до судебного решения лицо не может быть подвергнуто задержанию на срок более 48 часов.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FF66"/>
                </a:solidFill>
                <a:latin typeface="Verdana" pitchFamily="34" charset="0"/>
              </a:rPr>
              <a:t>Гражданские права: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  <a:latin typeface="Verdana" pitchFamily="34" charset="0"/>
              </a:rPr>
              <a:t>Гражданские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94072"/>
            <a:ext cx="5482952" cy="45639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ПРАВО НА НЕПРИКОСНОВЕННОСТЬ ЖИЛИЩА(ст.25)</a:t>
            </a:r>
          </a:p>
          <a:p>
            <a:pPr>
              <a:buNone/>
            </a:pPr>
            <a:r>
              <a:rPr lang="ru-RU" dirty="0" smtClean="0"/>
              <a:t> — право личности на государственную охрану арендуемого или принадлежащего ему на праве собственности жилого или подсобного помещения от незаконного вторжения как должностных лиц, так и отдельных граждан. Закон РФ от 25 июня 1993 г. "О праве граждан на свободу передвижения, выбор места пребывания и жительства в пределах Российской Федерации" (ст. 2) под жилищем понимает и место жительства (жилой дом, квартира, общежитие и т.п.), и место пребывания (гостиница, санаторий, дом отдыха и др.).</a:t>
            </a:r>
            <a:endParaRPr lang="ru-RU" dirty="0"/>
          </a:p>
        </p:txBody>
      </p:sp>
      <p:pic>
        <p:nvPicPr>
          <p:cNvPr id="4" name="Содержимое 4" descr="af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636912"/>
            <a:ext cx="2996952" cy="2996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695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  <a:latin typeface="Verdana" pitchFamily="34" charset="0"/>
              </a:rPr>
              <a:t>Политические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ПОЛИТИЧЕСКИЕ ПРАВА И СВОБОДЫ</a:t>
            </a:r>
            <a:r>
              <a:rPr lang="ru-RU" sz="2400" dirty="0" smtClean="0"/>
              <a:t> — права и свободы, которые обеспечивают полноценное участие каждого гражданина в политической жизни страны.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ПРАВО НА ОБЪЕДИНЕНИЕ</a:t>
            </a:r>
            <a:r>
              <a:rPr lang="ru-RU" sz="2400" dirty="0" smtClean="0"/>
              <a:t>(ст.30)— разновидность основных политических прав, предусматривающих гарантированную Конституцией возможность (право) граждан и иных лиц создавать на добровольной основе общественные объединения для </a:t>
            </a:r>
          </a:p>
          <a:p>
            <a:pPr>
              <a:buNone/>
            </a:pPr>
            <a:r>
              <a:rPr lang="ru-RU" sz="2400" dirty="0" smtClean="0"/>
              <a:t>защиты общих интересов, право вступать</a:t>
            </a:r>
          </a:p>
          <a:p>
            <a:pPr>
              <a:buNone/>
            </a:pPr>
            <a:r>
              <a:rPr lang="ru-RU" sz="2400" dirty="0" smtClean="0"/>
              <a:t> в уже существующие объединения либо </a:t>
            </a:r>
          </a:p>
          <a:p>
            <a:pPr>
              <a:buNone/>
            </a:pPr>
            <a:r>
              <a:rPr lang="ru-RU" sz="2400" dirty="0" smtClean="0"/>
              <a:t>воздерживаться от вступления в них, а </a:t>
            </a:r>
          </a:p>
          <a:p>
            <a:pPr>
              <a:buNone/>
            </a:pPr>
            <a:r>
              <a:rPr lang="ru-RU" sz="2400" dirty="0" smtClean="0"/>
              <a:t>также право беспрепятственно выходить</a:t>
            </a:r>
          </a:p>
          <a:p>
            <a:pPr>
              <a:buNone/>
            </a:pPr>
            <a:r>
              <a:rPr lang="ru-RU" sz="2400" dirty="0" smtClean="0"/>
              <a:t> из объединений</a:t>
            </a:r>
          </a:p>
        </p:txBody>
      </p:sp>
      <p:pic>
        <p:nvPicPr>
          <p:cNvPr id="4" name="Содержимое 5" descr="PICT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0384" y="4437112"/>
            <a:ext cx="2813616" cy="227347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FFFF66"/>
                </a:solidFill>
                <a:latin typeface="Verdana" pitchFamily="34" charset="0"/>
              </a:rPr>
              <a:t>Политические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ПРАВО НА УЧАСТИЕ В ОТПРАВЛЕНИИ ПРАВОСУДИЯ </a:t>
            </a:r>
            <a:r>
              <a:rPr lang="ru-RU" b="1" i="1" dirty="0" smtClean="0"/>
              <a:t>(</a:t>
            </a:r>
            <a:r>
              <a:rPr lang="ru-RU" dirty="0" smtClean="0"/>
              <a:t>ч. 5 ст. 32</a:t>
            </a:r>
            <a:r>
              <a:rPr lang="ru-RU" b="1" i="1" dirty="0" smtClean="0"/>
              <a:t>)-</a:t>
            </a:r>
            <a:r>
              <a:rPr lang="ru-RU" dirty="0" smtClean="0"/>
              <a:t> — конституционное право граждан на участие в управлении государственными делами в форме отправления правосудия в качестве присяжных или народных заседателей. </a:t>
            </a:r>
            <a:endParaRPr lang="ru-RU" b="1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  <a:latin typeface="Verdana" pitchFamily="34" charset="0"/>
              </a:rPr>
              <a:t>Политические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Гарантируется свобода массовой информации. Цензура запрещается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7" descr="855_11_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4032448" cy="3030096"/>
          </a:xfrm>
          <a:prstGeom prst="rect">
            <a:avLst/>
          </a:prstGeom>
        </p:spPr>
      </p:pic>
      <p:pic>
        <p:nvPicPr>
          <p:cNvPr id="5" name="Picture 2" descr="http://www.esj.ru/img_out/02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3623896" cy="289797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229600" cy="99553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Конституция </a:t>
            </a:r>
            <a:r>
              <a:rPr lang="ru-RU" sz="6000" dirty="0" err="1" smtClean="0">
                <a:solidFill>
                  <a:srgbClr val="002060"/>
                </a:solidFill>
              </a:rPr>
              <a:t>рф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Desktop\75186454_post40868064581700129130636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320480" cy="32403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5661248"/>
            <a:ext cx="8229600" cy="99553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Права и свободы человека и гражданина</a:t>
            </a:r>
            <a:endParaRPr kumimoji="0" lang="ru-RU" sz="3200" b="1" i="0" u="none" strike="noStrike" kern="1200" cap="all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436096" y="2060848"/>
            <a:ext cx="34925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ru-RU" b="1" i="1" dirty="0"/>
              <a:t>«</a:t>
            </a:r>
            <a:r>
              <a:rPr kumimoji="0" lang="ru-RU" sz="1600" b="1" i="1" dirty="0">
                <a:latin typeface="Verdana" pitchFamily="34" charset="0"/>
              </a:rPr>
              <a:t>Человек, его права и свободы являются высшей ценностью.</a:t>
            </a:r>
          </a:p>
          <a:p>
            <a:pPr>
              <a:lnSpc>
                <a:spcPct val="130000"/>
              </a:lnSpc>
            </a:pPr>
            <a:r>
              <a:rPr kumimoji="0" lang="ru-RU" sz="1600" b="1" i="1" dirty="0">
                <a:latin typeface="Verdana" pitchFamily="34" charset="0"/>
              </a:rPr>
              <a:t> Признание, соблюдение и защита прав и свобод человека и гражданина - обязанность государства» .</a:t>
            </a:r>
          </a:p>
          <a:p>
            <a:pPr algn="r">
              <a:lnSpc>
                <a:spcPct val="130000"/>
              </a:lnSpc>
            </a:pPr>
            <a:r>
              <a:rPr kumimoji="0" lang="ru-RU" sz="1600" b="1" i="1" dirty="0">
                <a:latin typeface="Verdana" pitchFamily="34" charset="0"/>
              </a:rPr>
              <a:t> </a:t>
            </a:r>
            <a:r>
              <a:rPr kumimoji="0" lang="ru-RU" i="1" dirty="0"/>
              <a:t>ст. 2 Конституции РФ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FFFF66"/>
                </a:solidFill>
                <a:latin typeface="Verdana" pitchFamily="34" charset="0"/>
              </a:rPr>
              <a:t>Политические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Граждане Российской Федерации имеют право избирать и быть избранными в органы государственной власти и органы местного самоуправления, а также участвовать в референдуме. </a:t>
            </a:r>
          </a:p>
          <a:p>
            <a:endParaRPr lang="ru-RU" dirty="0"/>
          </a:p>
        </p:txBody>
      </p:sp>
      <p:pic>
        <p:nvPicPr>
          <p:cNvPr id="4" name="Содержимое 4" descr="prav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4675516" cy="432014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  <a:latin typeface="Verdana" pitchFamily="34" charset="0"/>
              </a:rPr>
              <a:t>Личные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Личные права и свободы человека  обеспечивают автономность и относительную свободу индивида как члена гражданского общества. Такие права изначально имели статус естественных и неотчуждаемых прав, поэтому не могли быть объектом притязаний государства. Этот блок прав является необходимым условием при формировании демократического политического режима.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FFFF66"/>
                </a:solidFill>
                <a:latin typeface="Verdana" pitchFamily="34" charset="0"/>
              </a:rPr>
              <a:t>Личные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Право на жизнь</a:t>
            </a:r>
            <a:r>
              <a:rPr lang="ru-RU" sz="3200" dirty="0" smtClean="0"/>
              <a:t> (ст. 20 Конституции РФ). Одним из условий реализации этого права называется отмена смертной казни.</a:t>
            </a:r>
            <a:endParaRPr lang="ru-RU" sz="3200" dirty="0"/>
          </a:p>
        </p:txBody>
      </p:sp>
      <p:pic>
        <p:nvPicPr>
          <p:cNvPr id="4" name="Содержимое 6" descr="hhh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212976"/>
            <a:ext cx="4536504" cy="3429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  <a:latin typeface="Verdana" pitchFamily="34" charset="0"/>
              </a:rPr>
              <a:t>Личные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435280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Право на свободу и </a:t>
            </a:r>
          </a:p>
          <a:p>
            <a:pPr>
              <a:buNone/>
            </a:pPr>
            <a:r>
              <a:rPr lang="ru-RU" b="1" dirty="0" smtClean="0"/>
              <a:t>личную </a:t>
            </a:r>
          </a:p>
          <a:p>
            <a:pPr>
              <a:buNone/>
            </a:pPr>
            <a:r>
              <a:rPr lang="ru-RU" b="1" dirty="0" smtClean="0"/>
              <a:t>неприкосновенность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дополняется </a:t>
            </a:r>
          </a:p>
          <a:p>
            <a:pPr>
              <a:buNone/>
            </a:pPr>
            <a:r>
              <a:rPr lang="ru-RU" dirty="0" smtClean="0"/>
              <a:t>конституционно </a:t>
            </a:r>
          </a:p>
          <a:p>
            <a:pPr>
              <a:buNone/>
            </a:pPr>
            <a:r>
              <a:rPr lang="ru-RU" dirty="0" smtClean="0"/>
              <a:t>установленным порядком </a:t>
            </a:r>
          </a:p>
          <a:p>
            <a:pPr>
              <a:buNone/>
            </a:pPr>
            <a:r>
              <a:rPr lang="ru-RU" dirty="0" smtClean="0"/>
              <a:t>ареста, заключения под </a:t>
            </a:r>
          </a:p>
          <a:p>
            <a:pPr>
              <a:buNone/>
            </a:pPr>
            <a:r>
              <a:rPr lang="ru-RU" dirty="0" smtClean="0"/>
              <a:t>стражу и содержания под </a:t>
            </a:r>
          </a:p>
          <a:p>
            <a:pPr>
              <a:buNone/>
            </a:pPr>
            <a:r>
              <a:rPr lang="ru-RU" dirty="0" smtClean="0"/>
              <a:t>стражей только по судебному </a:t>
            </a:r>
          </a:p>
          <a:p>
            <a:pPr>
              <a:buNone/>
            </a:pPr>
            <a:r>
              <a:rPr lang="ru-RU" dirty="0" smtClean="0"/>
              <a:t>решению. При этом до</a:t>
            </a:r>
          </a:p>
          <a:p>
            <a:pPr>
              <a:buNone/>
            </a:pPr>
            <a:r>
              <a:rPr lang="ru-RU" dirty="0" smtClean="0"/>
              <a:t> судебного </a:t>
            </a:r>
          </a:p>
          <a:p>
            <a:pPr>
              <a:buNone/>
            </a:pPr>
            <a:r>
              <a:rPr lang="ru-RU" dirty="0" smtClean="0"/>
              <a:t>решения лицо не может быть</a:t>
            </a:r>
          </a:p>
          <a:p>
            <a:pPr>
              <a:buNone/>
            </a:pPr>
            <a:r>
              <a:rPr lang="ru-RU" dirty="0" smtClean="0"/>
              <a:t> под</a:t>
            </a:r>
          </a:p>
          <a:p>
            <a:pPr>
              <a:buNone/>
            </a:pPr>
            <a:r>
              <a:rPr lang="ru-RU" dirty="0" err="1" smtClean="0"/>
              <a:t>вергнуто</a:t>
            </a:r>
            <a:r>
              <a:rPr lang="ru-RU" dirty="0" smtClean="0"/>
              <a:t> задержанию на срок более </a:t>
            </a:r>
          </a:p>
          <a:p>
            <a:pPr>
              <a:buNone/>
            </a:pPr>
            <a:r>
              <a:rPr lang="ru-RU" dirty="0" smtClean="0"/>
              <a:t>48 часов (ст. 22).</a:t>
            </a:r>
            <a:endParaRPr lang="ru-RU" dirty="0"/>
          </a:p>
        </p:txBody>
      </p:sp>
      <p:pic>
        <p:nvPicPr>
          <p:cNvPr id="4" name="Содержимое 4" descr="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4355976" cy="544522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FFFF66"/>
                </a:solidFill>
                <a:latin typeface="Verdana" pitchFamily="34" charset="0"/>
              </a:rPr>
              <a:t>Личные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3136" y="1601416"/>
            <a:ext cx="4690864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Впервые действующая Конституция в качестве личного права называет </a:t>
            </a:r>
            <a:r>
              <a:rPr lang="ru-RU" b="1" u="sng" dirty="0" smtClean="0"/>
              <a:t>достоинство личности </a:t>
            </a:r>
            <a:r>
              <a:rPr lang="ru-RU" dirty="0" smtClean="0"/>
              <a:t>и устанавливает его основное содержание, заключающееся в том, что никто не должен подвергаться пыткам, насилию, другому жестокому или унижающему человеческое достоинство обращению или наказанию; никто не может быть без добровольного согласия подвергнут медицинским, научным или иным опытам (ст. 21)</a:t>
            </a:r>
            <a:endParaRPr lang="ru-RU" dirty="0"/>
          </a:p>
        </p:txBody>
      </p:sp>
      <p:pic>
        <p:nvPicPr>
          <p:cNvPr id="4" name="Содержимое 4" descr="%C4%E2%EE%F0%FF%ED%EA%E8%ED%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112355" cy="515719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  <a:latin typeface="Verdana" pitchFamily="34" charset="0"/>
              </a:rPr>
              <a:t>Личные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4104456" cy="470916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Каждому гарантируется </a:t>
            </a:r>
            <a:r>
              <a:rPr lang="ru-RU" sz="3200" b="1" dirty="0" smtClean="0"/>
              <a:t>свобода совести, свобода вероисповедания</a:t>
            </a:r>
          </a:p>
          <a:p>
            <a:pPr>
              <a:buNone/>
            </a:pPr>
            <a:r>
              <a:rPr lang="ru-RU" sz="3200" dirty="0" smtClean="0"/>
              <a:t> Каждому гарантируется </a:t>
            </a:r>
            <a:r>
              <a:rPr lang="ru-RU" sz="3200" b="1" dirty="0" smtClean="0"/>
              <a:t>свобода мысли и слова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7" descr="4417652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571612"/>
            <a:ext cx="4786314" cy="4714909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82352"/>
          </a:xfrm>
        </p:spPr>
        <p:txBody>
          <a:bodyPr/>
          <a:lstStyle/>
          <a:p>
            <a:r>
              <a:rPr lang="ru-RU" sz="4400" i="1" dirty="0" smtClean="0">
                <a:solidFill>
                  <a:srgbClr val="FFFF66"/>
                </a:solidFill>
                <a:latin typeface="Verdana" pitchFamily="34" charset="0"/>
              </a:rPr>
              <a:t>Личные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5987008" cy="1368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Каждый имеет право на свободу выбора национальности и языка общения</a:t>
            </a:r>
            <a:endParaRPr lang="ru-RU" dirty="0"/>
          </a:p>
        </p:txBody>
      </p:sp>
      <p:pic>
        <p:nvPicPr>
          <p:cNvPr id="4" name="Picture 2" descr="Картинка 188 из 5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90" y="2492896"/>
            <a:ext cx="4405310" cy="2714644"/>
          </a:xfrm>
          <a:prstGeom prst="rect">
            <a:avLst/>
          </a:prstGeom>
          <a:noFill/>
        </p:spPr>
      </p:pic>
      <p:pic>
        <p:nvPicPr>
          <p:cNvPr id="5" name="Picture 4" descr="Картинка 1 из 12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3810000" cy="2571768"/>
          </a:xfrm>
          <a:prstGeom prst="rect">
            <a:avLst/>
          </a:prstGeom>
          <a:noFill/>
        </p:spPr>
      </p:pic>
      <p:pic>
        <p:nvPicPr>
          <p:cNvPr id="6" name="Содержимое 4" descr="picturecontent-pid-68f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4286256"/>
            <a:ext cx="4038600" cy="25717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FF66"/>
                </a:solidFill>
                <a:latin typeface="Verdana" pitchFamily="34" charset="0"/>
              </a:rPr>
              <a:t>Социальные, экономические и культурные права: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Труд свободен. Каждый имеет право свободно распоряжаться своими способностями к труду, выбирать род деятельности и профессию</a:t>
            </a:r>
          </a:p>
          <a:p>
            <a:pPr>
              <a:buNone/>
            </a:pPr>
            <a:r>
              <a:rPr lang="ru-RU" dirty="0" smtClean="0"/>
              <a:t>Принудительный труд запрещен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6" descr="pravo_na_trud_350x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76872"/>
            <a:ext cx="4456242" cy="30392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66"/>
                </a:solidFill>
                <a:latin typeface="Verdana" pitchFamily="34" charset="0"/>
              </a:rPr>
              <a:t>Социальные, экономические и культурные права: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844824"/>
            <a:ext cx="375476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Каждый имеет право на охрану здоровья и медицинскую помощь.</a:t>
            </a:r>
            <a:endParaRPr lang="ru-RU" sz="3600" dirty="0"/>
          </a:p>
        </p:txBody>
      </p:sp>
      <p:pic>
        <p:nvPicPr>
          <p:cNvPr id="4" name="Содержимое 4" descr="image_8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397733" cy="4525963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66"/>
                </a:solidFill>
                <a:latin typeface="Verdana" pitchFamily="34" charset="0"/>
              </a:rPr>
              <a:t>Социальные, экономические и культурные права: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Каждый имеет право на благоприятную окружающую среду, достоверную информацию о ее состоянии</a:t>
            </a:r>
          </a:p>
          <a:p>
            <a:pPr>
              <a:buNone/>
            </a:pPr>
            <a:r>
              <a:rPr lang="ru-RU" dirty="0" smtClean="0"/>
              <a:t>Каждый обязан сохранять природу и окружающую среду, бережно относиться к природным богатствам.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4" descr="0000161629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72816"/>
            <a:ext cx="3357586" cy="46587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15208" y="1772816"/>
            <a:ext cx="7128792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10 декабря 1948 г. Ассамблеей ООН была принята «Всеобщая декларации прав человека» в качестве «задачи, к выполнению которой должны стремиться все народы и все государства». </a:t>
            </a:r>
          </a:p>
          <a:p>
            <a:pPr marL="609600" marR="0" lvl="0" indent="-609600" algn="r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В 1950 году Генеральная Ассамблея предложила всем государствам и заинтересованным организациям отмечать 10 декабря в качестве Дня прав человека.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059832" y="188640"/>
            <a:ext cx="579596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ea typeface="+mj-ea"/>
                <a:cs typeface="+mj-cs"/>
              </a:rPr>
              <a:t>«МЫ МОЖЕМ СТАТЬ СВОБОДНЫМИ ТОЛЬКО ТОГДА, КОГДА СТАНЕМ РАБАМИ ЗАКОНА»</a:t>
            </a:r>
            <a:br>
              <a:rPr kumimoji="0" lang="ru-RU" sz="16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uLnTx/>
                <a:uFillTx/>
                <a:latin typeface="Book Antiqua" pitchFamily="18" charset="0"/>
                <a:ea typeface="+mj-ea"/>
                <a:cs typeface="+mj-cs"/>
              </a:rPr>
              <a:t>ЦИЦЕРОН</a:t>
            </a:r>
            <a:endParaRPr kumimoji="0" lang="ru-RU" sz="1400" b="1" i="1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6" name="Содержимое 4" descr="2188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2500330" cy="393961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66"/>
                </a:solidFill>
                <a:latin typeface="Verdana" pitchFamily="34" charset="0"/>
              </a:rPr>
              <a:t>Социальные, экономические и культурные права: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70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Каждый имеет право на образование</a:t>
            </a:r>
          </a:p>
          <a:p>
            <a:pPr>
              <a:buNone/>
            </a:pPr>
            <a:r>
              <a:rPr lang="ru-RU" dirty="0" smtClean="0"/>
              <a:t>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4" descr="8778beacf1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572032" cy="3785643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66"/>
                </a:solidFill>
                <a:latin typeface="Verdana" pitchFamily="34" charset="0"/>
              </a:rPr>
              <a:t>Социальные, экономические и культурные права: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3456384" cy="3484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Каждый обязан платить законно установленные налоги и сборы.</a:t>
            </a:r>
            <a:endParaRPr lang="ru-RU" sz="3600" dirty="0"/>
          </a:p>
        </p:txBody>
      </p:sp>
      <p:pic>
        <p:nvPicPr>
          <p:cNvPr id="4" name="Содержимое 4" descr="59645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348880"/>
            <a:ext cx="4770422" cy="35826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66"/>
                </a:solidFill>
                <a:latin typeface="Verdana" pitchFamily="34" charset="0"/>
              </a:rPr>
              <a:t>Социальные, экономические и культурные права: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Защита Отечества является долгом и обязанностью гражданина Российской Федерации. </a:t>
            </a:r>
          </a:p>
          <a:p>
            <a:pPr>
              <a:buNone/>
            </a:pPr>
            <a:r>
              <a:rPr lang="ru-RU" dirty="0" smtClean="0"/>
              <a:t>Гражданин Российской Федерации несет военную службу в соответствии с федеральным законом</a:t>
            </a:r>
            <a:endParaRPr lang="ru-RU" dirty="0"/>
          </a:p>
        </p:txBody>
      </p:sp>
      <p:pic>
        <p:nvPicPr>
          <p:cNvPr id="4" name="Содержимое 4" descr="CON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823064"/>
            <a:ext cx="3500462" cy="46395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66"/>
                </a:solidFill>
                <a:latin typeface="Verdana" pitchFamily="34" charset="0"/>
              </a:rPr>
              <a:t>Социальные, экономические и культурные права: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4042792" cy="39604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Гражданин Российской Федерации может самостоятельно осуществлять в полном объеме свои права и обязанности с 18 лет</a:t>
            </a:r>
            <a:endParaRPr lang="ru-RU" dirty="0"/>
          </a:p>
        </p:txBody>
      </p:sp>
      <p:pic>
        <p:nvPicPr>
          <p:cNvPr id="4" name="Содержимое 4" descr="m_76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276872"/>
            <a:ext cx="3429024" cy="28593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66"/>
                </a:solidFill>
                <a:latin typeface="Verdana" pitchFamily="34" charset="0"/>
              </a:rPr>
              <a:t>Социальные, экономические и культурные права: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Конституция гарантируют свободу творчества во всех сферах деятельности человека: литературной, художественный, научной, технической и др., а также свободу преподавания. Интеллектуальная собственность как продукт творческой деятельности охраняется законом.</a:t>
            </a:r>
            <a:endParaRPr lang="ru-RU" dirty="0"/>
          </a:p>
        </p:txBody>
      </p:sp>
      <p:pic>
        <p:nvPicPr>
          <p:cNvPr id="18434" name="Picture 2" descr="C:\Users\User\Desktop\h_NzIrae8lpZHxj6P53kXDLdmC1ROA9Q4y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3196580" cy="2292931"/>
          </a:xfrm>
          <a:prstGeom prst="rect">
            <a:avLst/>
          </a:prstGeom>
          <a:noFill/>
        </p:spPr>
      </p:pic>
      <p:pic>
        <p:nvPicPr>
          <p:cNvPr id="18435" name="Picture 3" descr="C:\Users\User\Desktop\146189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93096"/>
            <a:ext cx="3096344" cy="23234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431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340768"/>
            <a:ext cx="8352928" cy="47091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Утверждение принципа уважения прав человека и основных свобод для всех – свидетельство универсального политико-правового признания государствами всеобщего значения прав человека как существенного фактора мира, развития норм и дружественных отношений и сотрудничества между всеми государствами. Все больше и больше в нашу жизнь входит принцип, что «защита прав человека и основных свобод – неотъемлемый элемент международных отношений, важное направление деятельности государств и международных организаций»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7992888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User\Downloads\fi83kXA4T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687168" cy="46871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59563" y="4437063"/>
            <a:ext cx="2484437" cy="2420937"/>
          </a:xfrm>
        </p:spPr>
        <p:txBody>
          <a:bodyPr>
            <a:normAutofit fontScale="92500"/>
          </a:bodyPr>
          <a:lstStyle/>
          <a:p>
            <a:pPr algn="just">
              <a:buFontTx/>
              <a:buNone/>
            </a:pPr>
            <a:endParaRPr lang="ru-RU" sz="1400" i="1" dirty="0">
              <a:latin typeface="Verdana" pitchFamily="34" charset="0"/>
            </a:endParaRPr>
          </a:p>
          <a:p>
            <a:pPr algn="just">
              <a:buFontTx/>
              <a:buNone/>
            </a:pPr>
            <a:r>
              <a:rPr lang="ru-RU" sz="1200" i="1" dirty="0">
                <a:latin typeface="Verdana" pitchFamily="34" charset="0"/>
              </a:rPr>
              <a:t>        </a:t>
            </a:r>
            <a:r>
              <a:rPr lang="ru-RU" sz="1200" b="1" i="1" dirty="0">
                <a:latin typeface="Verdana" pitchFamily="34" charset="0"/>
              </a:rPr>
              <a:t>В 1966 году под эгидой ООН приняты «Международный пакт о гражданских и политических правах» и «Международный пакт об экономических, социальных и культурных правах».</a:t>
            </a:r>
          </a:p>
        </p:txBody>
      </p:sp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0" y="476672"/>
            <a:ext cx="10369550" cy="5627688"/>
            <a:chOff x="1850" y="1510"/>
            <a:chExt cx="2400" cy="1248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1850" y="1510"/>
            <a:ext cx="2400" cy="12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icture 15" descr="Почтовая марка Франции (тип Мушона, «Права человека» 1900 год) и марка-пародия «Права женщин»"/>
            <p:cNvSpPr>
              <a:spLocks noChangeAspect="1" noChangeArrowheads="1"/>
            </p:cNvSpPr>
            <p:nvPr/>
          </p:nvSpPr>
          <p:spPr bwMode="auto">
            <a:xfrm>
              <a:off x="2108" y="1510"/>
              <a:ext cx="364" cy="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6300788" y="188913"/>
            <a:ext cx="2592387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kumimoji="0" lang="ru-RU" sz="1400" b="1" i="1" dirty="0" smtClean="0">
                <a:latin typeface="Verdana" pitchFamily="34" charset="0"/>
              </a:rPr>
              <a:t>С </a:t>
            </a:r>
            <a:r>
              <a:rPr kumimoji="0" lang="ru-RU" sz="1400" b="1" i="1" dirty="0">
                <a:latin typeface="Verdana" pitchFamily="34" charset="0"/>
              </a:rPr>
              <a:t>10 декабря 1950 года отмечается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kumimoji="0" lang="ru-RU" sz="1400" b="1" i="1" dirty="0">
                <a:latin typeface="Verdana" pitchFamily="34" charset="0"/>
              </a:rPr>
              <a:t>День прав человека</a:t>
            </a:r>
            <a:r>
              <a:rPr kumimoji="0" lang="ru-RU" sz="1400" i="1" dirty="0">
                <a:latin typeface="Verdana" pitchFamily="34" charset="0"/>
              </a:rPr>
              <a:t>.</a:t>
            </a: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755576" y="4653136"/>
            <a:ext cx="25209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kumimoji="0" lang="ru-RU" sz="1200" i="1" dirty="0">
                <a:latin typeface="Verdana" pitchFamily="34" charset="0"/>
              </a:rPr>
              <a:t>Конституция  - основной закон государства, определяющий его общественное и государственное устройство, порядок и принципы образования представительных органов власти, избирательную систему, основные права и обязанности граждан. </a:t>
            </a:r>
          </a:p>
        </p:txBody>
      </p:sp>
      <p:pic>
        <p:nvPicPr>
          <p:cNvPr id="41003" name="Picture 43" descr="p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636912"/>
            <a:ext cx="1404938" cy="1873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10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3654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ПРАВА ЧЕЛОВЕКА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— права, считаемые прирождёнными и неотъемлемыми для каждого человека независимо от его гражданства, пола, возраста, расы, этнической или религиозной принадлежности.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266541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203848" y="1844824"/>
            <a:ext cx="4752975" cy="1008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993366"/>
                </a:solidFill>
              </a:rPr>
              <a:t>Права человека</a:t>
            </a:r>
          </a:p>
        </p:txBody>
      </p:sp>
      <p:sp>
        <p:nvSpPr>
          <p:cNvPr id="11268" name="Oval 12"/>
          <p:cNvSpPr>
            <a:spLocks noChangeArrowheads="1"/>
          </p:cNvSpPr>
          <p:nvPr/>
        </p:nvSpPr>
        <p:spPr bwMode="auto">
          <a:xfrm>
            <a:off x="1331640" y="3284984"/>
            <a:ext cx="3313112" cy="914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всеобщие</a:t>
            </a:r>
          </a:p>
        </p:txBody>
      </p:sp>
      <p:sp>
        <p:nvSpPr>
          <p:cNvPr id="11269" name="Oval 13"/>
          <p:cNvSpPr>
            <a:spLocks noChangeArrowheads="1"/>
          </p:cNvSpPr>
          <p:nvPr/>
        </p:nvSpPr>
        <p:spPr bwMode="auto">
          <a:xfrm>
            <a:off x="2987824" y="4365104"/>
            <a:ext cx="3887787" cy="914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неотчуждаемые</a:t>
            </a:r>
          </a:p>
        </p:txBody>
      </p:sp>
      <p:sp>
        <p:nvSpPr>
          <p:cNvPr id="11270" name="Oval 14"/>
          <p:cNvSpPr>
            <a:spLocks noChangeArrowheads="1"/>
          </p:cNvSpPr>
          <p:nvPr/>
        </p:nvSpPr>
        <p:spPr bwMode="auto">
          <a:xfrm>
            <a:off x="5004048" y="5445224"/>
            <a:ext cx="3960813" cy="914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неделимые</a:t>
            </a:r>
          </a:p>
        </p:txBody>
      </p:sp>
      <p:sp>
        <p:nvSpPr>
          <p:cNvPr id="11271" name="Line 15"/>
          <p:cNvSpPr>
            <a:spLocks noChangeShapeType="1"/>
          </p:cNvSpPr>
          <p:nvPr/>
        </p:nvSpPr>
        <p:spPr bwMode="auto">
          <a:xfrm>
            <a:off x="3635896" y="2852936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6"/>
          <p:cNvSpPr>
            <a:spLocks noChangeShapeType="1"/>
          </p:cNvSpPr>
          <p:nvPr/>
        </p:nvSpPr>
        <p:spPr bwMode="auto">
          <a:xfrm>
            <a:off x="5364088" y="2852936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7"/>
          <p:cNvSpPr>
            <a:spLocks noChangeShapeType="1"/>
          </p:cNvSpPr>
          <p:nvPr/>
        </p:nvSpPr>
        <p:spPr bwMode="auto">
          <a:xfrm>
            <a:off x="7596336" y="2852936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66"/>
                </a:solidFill>
              </a:rPr>
              <a:t>Государство обязано</a:t>
            </a:r>
          </a:p>
        </p:txBody>
      </p:sp>
      <p:pic>
        <p:nvPicPr>
          <p:cNvPr id="12291" name="Picture 4" descr="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25538"/>
            <a:ext cx="2587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900113" y="3860800"/>
            <a:ext cx="3024187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Соблюдать права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</a:rPr>
              <a:t>человека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364163" y="3860800"/>
            <a:ext cx="295275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Гарантировать 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</a:rPr>
              <a:t>права человека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771775" y="5300663"/>
            <a:ext cx="3744913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Защищать 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</a:rPr>
              <a:t>права человека</a:t>
            </a: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>
            <a:off x="2555875" y="3213100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5867400" y="3213100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4572000" y="32131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animBg="1"/>
      <p:bldP spid="12293" grpId="0" animBg="1"/>
      <p:bldP spid="122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" y="228600"/>
            <a:ext cx="8077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Историческое развитие начал свободы и права в человеческих отношениях представляет собой прогресс равенства людей в качестве формально (юридически) свободных личностей.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C:\Users\Галя\Desktop\мусорка\документы\доклады\324234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752600" y="2321052"/>
            <a:ext cx="6508530" cy="3774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238850"/>
            <a:ext cx="52920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Древнегреческие воззрения о правах человека сформировались в общем русле мифологических представлений о том, что полис (город-государство) и его законы имеют божественное происхождение и опираются 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божественную справедливость.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вообще и права отдельных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людей – членов полиса восходят,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согласно подобным представлениям,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к силе, а к божественному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порядку справедливости.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://im2-tub.yandex.net/i?id=55806018-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181600" y="1550299"/>
            <a:ext cx="3667125" cy="486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C00000"/>
      </a:dk2>
      <a:lt2>
        <a:srgbClr val="C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914</Words>
  <Application>Microsoft Office PowerPoint</Application>
  <PresentationFormat>Экран (4:3)</PresentationFormat>
  <Paragraphs>157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   МИНИСТЕРСТВО ОБРАЗОВАНИЯ И НАУКИ РОССИЙСКОЙ ФЕДЕРАЦИИ ФГБОУ ВО «АРМАВИРСКИЙ ГОСУДАРСТВЕННЫЙ ПЕДАГОГИЧЕСКИЙ УНИВЕРСИТЕТ»    </vt:lpstr>
      <vt:lpstr>Конституция рф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Государство обязано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Гражданские права:</vt:lpstr>
      <vt:lpstr>Гражданские права:</vt:lpstr>
      <vt:lpstr>Гражданские права:</vt:lpstr>
      <vt:lpstr>Гражданские права:</vt:lpstr>
      <vt:lpstr>Политические права:</vt:lpstr>
      <vt:lpstr>Политические права:</vt:lpstr>
      <vt:lpstr>Политические права:</vt:lpstr>
      <vt:lpstr>Политические права:</vt:lpstr>
      <vt:lpstr>Личные права:</vt:lpstr>
      <vt:lpstr>Личные права:</vt:lpstr>
      <vt:lpstr>Личные права:</vt:lpstr>
      <vt:lpstr>Личные права:</vt:lpstr>
      <vt:lpstr>Личные права:</vt:lpstr>
      <vt:lpstr>Личные права:</vt:lpstr>
      <vt:lpstr>Социальные, экономические и культурные права:</vt:lpstr>
      <vt:lpstr>Социальные, экономические и культурные права:</vt:lpstr>
      <vt:lpstr>Социальные, экономические и культурные права:</vt:lpstr>
      <vt:lpstr>Социальные, экономические и культурные права:</vt:lpstr>
      <vt:lpstr>Социальные, экономические и культурные права:</vt:lpstr>
      <vt:lpstr>Социальные, экономические и культурные права:</vt:lpstr>
      <vt:lpstr>Социальные, экономические и культурные права:</vt:lpstr>
      <vt:lpstr>Социальные, экономические и культурные права: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Учитель</cp:lastModifiedBy>
  <cp:revision>33</cp:revision>
  <dcterms:created xsi:type="dcterms:W3CDTF">2013-09-26T18:00:22Z</dcterms:created>
  <dcterms:modified xsi:type="dcterms:W3CDTF">2016-06-16T05:26:17Z</dcterms:modified>
</cp:coreProperties>
</file>